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pPr/>
              <a:t>3/29/2020</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pPr/>
              <a:t>3/29/2020</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pPr/>
              <a:t>3/29/2020</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8BD707-D9CF-40AE-B4C6-C98DA3205C09}" type="datetimeFigureOut">
              <a:rPr lang="en-US" smtClean="0"/>
              <a:pPr/>
              <a:t>3/29/2020</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3/29/2020</a:t>
            </a:fld>
            <a:endParaRPr lang="en-US"/>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8BD707-D9CF-40AE-B4C6-C98DA3205C09}" type="datetimeFigureOut">
              <a:rPr lang="en-US" smtClean="0"/>
              <a:pPr/>
              <a:t>3/29/2020</a:t>
            </a:fld>
            <a:endParaRPr lang="en-US"/>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8BD707-D9CF-40AE-B4C6-C98DA3205C09}" type="datetimeFigureOut">
              <a:rPr lang="en-US" smtClean="0"/>
              <a:pPr/>
              <a:t>3/29/2020</a:t>
            </a:fld>
            <a:endParaRPr lang="en-US"/>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8BD707-D9CF-40AE-B4C6-C98DA3205C09}" type="datetimeFigureOut">
              <a:rPr lang="en-US" smtClean="0"/>
              <a:pPr/>
              <a:t>3/29/2020</a:t>
            </a:fld>
            <a:endParaRPr lang="en-US"/>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3/29/2020</a:t>
            </a:fld>
            <a:endParaRPr lang="en-US"/>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3/29/2020</a:t>
            </a:fld>
            <a:endParaRPr lang="en-US"/>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3/29/2020</a:t>
            </a:fld>
            <a:endParaRPr lang="en-US"/>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6F15528-21DE-4FAA-801E-634DDDAF4B2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81000" y="0"/>
            <a:ext cx="8072120" cy="3848489"/>
          </a:xfrm>
          <a:prstGeom prst="rect">
            <a:avLst/>
          </a:prstGeom>
        </p:spPr>
        <p:txBody>
          <a:bodyPr vert="horz" wrap="square" lIns="0" tIns="184150" rIns="0" bIns="0" rtlCol="0">
            <a:spAutoFit/>
          </a:bodyPr>
          <a:lstStyle/>
          <a:p>
            <a:pPr marL="4763">
              <a:lnSpc>
                <a:spcPct val="100000"/>
              </a:lnSpc>
              <a:spcBef>
                <a:spcPts val="1450"/>
              </a:spcBef>
            </a:pPr>
            <a:r>
              <a:rPr sz="3600" b="1" spc="-5" dirty="0">
                <a:solidFill>
                  <a:srgbClr val="000000"/>
                </a:solidFill>
              </a:rPr>
              <a:t>READING</a:t>
            </a:r>
            <a:endParaRPr sz="3600" b="1" dirty="0"/>
          </a:p>
          <a:p>
            <a:pPr marL="12700">
              <a:lnSpc>
                <a:spcPct val="100000"/>
              </a:lnSpc>
              <a:spcBef>
                <a:spcPts val="1200"/>
              </a:spcBef>
            </a:pPr>
            <a:r>
              <a:rPr sz="3600" b="1" spc="-5" dirty="0" smtClean="0">
                <a:solidFill>
                  <a:srgbClr val="000000"/>
                </a:solidFill>
              </a:rPr>
              <a:t>COMPREHENSION</a:t>
            </a:r>
            <a:r>
              <a:rPr lang="en-US" sz="3600" b="1" spc="-5" dirty="0" smtClean="0">
                <a:solidFill>
                  <a:srgbClr val="000000"/>
                </a:solidFill>
              </a:rPr>
              <a:t/>
            </a:r>
            <a:br>
              <a:rPr lang="en-US" sz="3600" b="1" spc="-5" dirty="0" smtClean="0">
                <a:solidFill>
                  <a:srgbClr val="000000"/>
                </a:solidFill>
              </a:rPr>
            </a:br>
            <a:r>
              <a:rPr lang="en-GB" sz="3600" b="1" spc="-5" smtClean="0">
                <a:cs typeface="Calibri"/>
              </a:rPr>
              <a:t> By</a:t>
            </a:r>
            <a:br>
              <a:rPr lang="en-GB" sz="3600" b="1" spc="-5" smtClean="0">
                <a:cs typeface="Calibri"/>
              </a:rPr>
            </a:br>
            <a:r>
              <a:rPr lang="en-GB" sz="4800" b="1" spc="-5" smtClean="0">
                <a:cs typeface="Calibri"/>
              </a:rPr>
              <a:t>Tanveer Ahmed</a:t>
            </a:r>
            <a:br>
              <a:rPr lang="en-GB" sz="4800" b="1" spc="-5" smtClean="0">
                <a:cs typeface="Calibri"/>
              </a:rPr>
            </a:br>
            <a:r>
              <a:rPr lang="en-GB" sz="3600" b="1" spc="-5" smtClean="0">
                <a:cs typeface="Calibri"/>
              </a:rPr>
              <a:t>Visiting Lecturer</a:t>
            </a:r>
            <a:r>
              <a:rPr lang="en-GB" sz="4800" b="1" spc="-5" smtClean="0">
                <a:cs typeface="Calibri"/>
              </a:rPr>
              <a:t/>
            </a:r>
            <a:br>
              <a:rPr lang="en-GB" sz="4800" b="1" spc="-5" smtClean="0">
                <a:cs typeface="Calibri"/>
              </a:rPr>
            </a:br>
            <a:r>
              <a:rPr lang="en-GB" sz="3600" b="1" spc="-5" smtClean="0">
                <a:cs typeface="Calibri"/>
              </a:rPr>
              <a:t>The Islamia University of Bahawalpur</a:t>
            </a:r>
            <a:endParaRPr sz="3600" b="1" dirty="0"/>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3353435" cy="574040"/>
          </a:xfrm>
          <a:prstGeom prst="rect">
            <a:avLst/>
          </a:prstGeom>
        </p:spPr>
        <p:txBody>
          <a:bodyPr vert="horz" wrap="square" lIns="0" tIns="12700" rIns="0" bIns="0" rtlCol="0">
            <a:spAutoFit/>
          </a:bodyPr>
          <a:lstStyle/>
          <a:p>
            <a:pPr marL="12700">
              <a:lnSpc>
                <a:spcPct val="100000"/>
              </a:lnSpc>
              <a:spcBef>
                <a:spcPts val="100"/>
              </a:spcBef>
            </a:pPr>
            <a:r>
              <a:rPr spc="225" dirty="0">
                <a:solidFill>
                  <a:schemeClr val="tx1"/>
                </a:solidFill>
              </a:rPr>
              <a:t>Level</a:t>
            </a:r>
            <a:r>
              <a:rPr spc="535" dirty="0">
                <a:solidFill>
                  <a:schemeClr val="tx1"/>
                </a:solidFill>
              </a:rPr>
              <a:t> </a:t>
            </a:r>
            <a:r>
              <a:rPr spc="229" dirty="0">
                <a:solidFill>
                  <a:schemeClr val="tx1"/>
                </a:solidFill>
              </a:rPr>
              <a:t>Three</a:t>
            </a:r>
          </a:p>
        </p:txBody>
      </p:sp>
      <p:sp>
        <p:nvSpPr>
          <p:cNvPr id="3" name="object 3"/>
          <p:cNvSpPr txBox="1"/>
          <p:nvPr/>
        </p:nvSpPr>
        <p:spPr>
          <a:xfrm>
            <a:off x="78739" y="1143000"/>
            <a:ext cx="8684261" cy="5704126"/>
          </a:xfrm>
          <a:prstGeom prst="rect">
            <a:avLst/>
          </a:prstGeom>
        </p:spPr>
        <p:txBody>
          <a:bodyPr vert="horz" wrap="square" lIns="0" tIns="12065" rIns="0" bIns="0" rtlCol="0">
            <a:spAutoFit/>
          </a:bodyPr>
          <a:lstStyle/>
          <a:p>
            <a:pPr marR="5080" indent="12700">
              <a:lnSpc>
                <a:spcPct val="117500"/>
              </a:lnSpc>
              <a:spcBef>
                <a:spcPts val="95"/>
              </a:spcBef>
            </a:pPr>
            <a:r>
              <a:rPr sz="2800" b="1" i="1" spc="250" dirty="0">
                <a:latin typeface="Arial"/>
                <a:cs typeface="Arial"/>
              </a:rPr>
              <a:t>APPLIED - taking what was said  (literal) and then what was meant by  what was said (interpretive) and then  extend (apply) the concepts or ideas  beyond the situation.</a:t>
            </a:r>
            <a:endParaRPr sz="2800" b="1" i="1" spc="250">
              <a:latin typeface="Arial"/>
              <a:cs typeface="Arial"/>
            </a:endParaRPr>
          </a:p>
          <a:p>
            <a:pPr marL="355600" indent="-342900">
              <a:lnSpc>
                <a:spcPct val="100000"/>
              </a:lnSpc>
              <a:spcBef>
                <a:spcPts val="1100"/>
              </a:spcBef>
              <a:buChar char="•"/>
              <a:tabLst>
                <a:tab pos="354965" algn="l"/>
                <a:tab pos="355600" algn="l"/>
              </a:tabLst>
            </a:pPr>
            <a:r>
              <a:rPr sz="2800" b="1" i="1" spc="250" dirty="0">
                <a:latin typeface="Arial"/>
                <a:cs typeface="Arial"/>
              </a:rPr>
              <a:t>Analyzing</a:t>
            </a:r>
            <a:endParaRPr sz="2800" b="1" i="1" spc="250">
              <a:latin typeface="Arial"/>
              <a:cs typeface="Arial"/>
            </a:endParaRPr>
          </a:p>
          <a:p>
            <a:pPr marL="355600" indent="-342900">
              <a:lnSpc>
                <a:spcPct val="100000"/>
              </a:lnSpc>
              <a:spcBef>
                <a:spcPts val="1110"/>
              </a:spcBef>
              <a:buChar char="•"/>
              <a:tabLst>
                <a:tab pos="354965" algn="l"/>
                <a:tab pos="355600" algn="l"/>
              </a:tabLst>
            </a:pPr>
            <a:r>
              <a:rPr sz="2800" b="1" i="1" spc="250" dirty="0">
                <a:latin typeface="Arial"/>
                <a:cs typeface="Arial"/>
              </a:rPr>
              <a:t>Synthesizing</a:t>
            </a:r>
            <a:endParaRPr sz="2800" b="1" i="1" spc="250">
              <a:latin typeface="Arial"/>
              <a:cs typeface="Arial"/>
            </a:endParaRPr>
          </a:p>
          <a:p>
            <a:pPr marL="355600" indent="-342900">
              <a:lnSpc>
                <a:spcPct val="100000"/>
              </a:lnSpc>
              <a:spcBef>
                <a:spcPts val="1095"/>
              </a:spcBef>
              <a:buChar char="•"/>
              <a:tabLst>
                <a:tab pos="354965" algn="l"/>
                <a:tab pos="355600" algn="l"/>
              </a:tabLst>
            </a:pPr>
            <a:r>
              <a:rPr sz="2800" b="1" i="1" spc="250">
                <a:latin typeface="Arial"/>
                <a:cs typeface="Arial"/>
              </a:rPr>
              <a:t>Applying</a:t>
            </a:r>
            <a:endParaRPr lang="en-GB" sz="2800" b="1" i="1" spc="250" dirty="0">
              <a:latin typeface="Arial"/>
              <a:cs typeface="Arial"/>
            </a:endParaRPr>
          </a:p>
          <a:p>
            <a:pPr marL="355600" indent="-342900">
              <a:lnSpc>
                <a:spcPct val="100000"/>
              </a:lnSpc>
              <a:spcBef>
                <a:spcPts val="1095"/>
              </a:spcBef>
              <a:buChar char="•"/>
              <a:tabLst>
                <a:tab pos="354965" algn="l"/>
                <a:tab pos="355600" algn="l"/>
              </a:tabLst>
            </a:pPr>
            <a:r>
              <a:rPr sz="2800" b="1" i="1" spc="250">
                <a:latin typeface="Arial"/>
                <a:cs typeface="Arial"/>
              </a:rPr>
              <a:t>In </a:t>
            </a:r>
            <a:r>
              <a:rPr sz="2800" b="1" i="1" spc="250" dirty="0">
                <a:latin typeface="Arial"/>
                <a:cs typeface="Arial"/>
              </a:rPr>
              <a:t>this level we are analyzing or  synt hesizing information and  applying it to other information.</a:t>
            </a:r>
            <a:endParaRPr sz="2800" b="1" i="1" spc="250">
              <a:latin typeface="Arial"/>
              <a:cs typeface="Arial"/>
            </a:endParaRPr>
          </a:p>
        </p:txBody>
      </p:sp>
    </p:spTree>
  </p:cSld>
  <p:clrMapOvr>
    <a:masterClrMapping/>
  </p:clrMapOvr>
  <p:transition>
    <p:whee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title"/>
          </p:nvPr>
        </p:nvSpPr>
        <p:spPr>
          <a:xfrm>
            <a:off x="1219200" y="1524000"/>
            <a:ext cx="6908800" cy="2782813"/>
          </a:xfrm>
          <a:prstGeom prst="rect">
            <a:avLst/>
          </a:prstGeom>
        </p:spPr>
        <p:txBody>
          <a:bodyPr vert="horz" wrap="square" lIns="0" tIns="12700" rIns="0" bIns="0" rtlCol="0">
            <a:spAutoFit/>
          </a:bodyPr>
          <a:lstStyle/>
          <a:p>
            <a:pPr marL="12700" marR="5080" indent="635" algn="ctr">
              <a:lnSpc>
                <a:spcPct val="100000"/>
              </a:lnSpc>
              <a:spcBef>
                <a:spcPts val="100"/>
              </a:spcBef>
            </a:pPr>
            <a:r>
              <a:rPr sz="6000" b="1" spc="-5" dirty="0">
                <a:solidFill>
                  <a:schemeClr val="tx1"/>
                </a:solidFill>
                <a:latin typeface="Arial"/>
                <a:cs typeface="Arial"/>
              </a:rPr>
              <a:t>Identifying Topics,  Main Ideas, and  Supporting</a:t>
            </a:r>
            <a:r>
              <a:rPr sz="6000" b="1" spc="-45" dirty="0">
                <a:solidFill>
                  <a:schemeClr val="tx1"/>
                </a:solidFill>
                <a:latin typeface="Arial"/>
                <a:cs typeface="Arial"/>
              </a:rPr>
              <a:t> </a:t>
            </a:r>
            <a:r>
              <a:rPr sz="6000" b="1" spc="-5" dirty="0">
                <a:solidFill>
                  <a:schemeClr val="tx1"/>
                </a:solidFill>
                <a:latin typeface="Arial"/>
                <a:cs typeface="Arial"/>
              </a:rPr>
              <a:t>Details</a:t>
            </a:r>
            <a:endParaRPr sz="6000">
              <a:solidFill>
                <a:schemeClr val="tx1"/>
              </a:solidFill>
              <a:latin typeface="Arial"/>
              <a:cs typeface="Arial"/>
            </a:endParaRPr>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4938" y="457200"/>
            <a:ext cx="8760461" cy="5128520"/>
          </a:xfrm>
          <a:prstGeom prst="rect">
            <a:avLst/>
          </a:prstGeom>
        </p:spPr>
        <p:txBody>
          <a:bodyPr vert="horz" wrap="square" lIns="0" tIns="12065" rIns="0" bIns="0" rtlCol="0">
            <a:spAutoFit/>
          </a:bodyPr>
          <a:lstStyle/>
          <a:p>
            <a:pPr marL="355600" marR="5080" indent="-342900">
              <a:lnSpc>
                <a:spcPct val="117500"/>
              </a:lnSpc>
              <a:spcBef>
                <a:spcPts val="95"/>
              </a:spcBef>
              <a:buClr>
                <a:srgbClr val="096091"/>
              </a:buClr>
              <a:buFont typeface="Arial Black"/>
              <a:buChar char="•"/>
              <a:tabLst>
                <a:tab pos="354965" algn="l"/>
                <a:tab pos="355600" algn="l"/>
              </a:tabLst>
            </a:pPr>
            <a:r>
              <a:rPr sz="2800" b="1" i="1" spc="250" dirty="0">
                <a:latin typeface="Arial"/>
                <a:cs typeface="Arial"/>
              </a:rPr>
              <a:t>Understanding the topic, the gist, or  the larger conceptual framework of a  textbook chapter, an article, a  paragraph, a sentence or a passage  is a sophisticated reading task.</a:t>
            </a:r>
            <a:endParaRPr sz="2800" b="1" i="1" spc="250">
              <a:latin typeface="Arial"/>
              <a:cs typeface="Arial"/>
            </a:endParaRPr>
          </a:p>
          <a:p>
            <a:pPr marL="355600" marR="318770" indent="-342900">
              <a:lnSpc>
                <a:spcPct val="117500"/>
              </a:lnSpc>
              <a:spcBef>
                <a:spcPts val="595"/>
              </a:spcBef>
              <a:buChar char="•"/>
              <a:tabLst>
                <a:tab pos="354965" algn="l"/>
                <a:tab pos="355600" algn="l"/>
              </a:tabLst>
            </a:pPr>
            <a:r>
              <a:rPr sz="2800" b="1" i="1" spc="250" dirty="0">
                <a:latin typeface="Arial"/>
                <a:cs typeface="Arial"/>
              </a:rPr>
              <a:t>Being able to draw conclusions,  evaluate, and critically interpret  articles or chapters is important for  overall comprehension in college  reading.</a:t>
            </a:r>
            <a:endParaRPr sz="2800" b="1" i="1" spc="250">
              <a:latin typeface="Arial"/>
              <a:cs typeface="Arial"/>
            </a:endParaRPr>
          </a:p>
        </p:txBody>
      </p:sp>
    </p:spTree>
  </p:cSld>
  <p:clrMapOvr>
    <a:masterClrMapping/>
  </p:clrMapOvr>
  <p:transition>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8738" y="381000"/>
            <a:ext cx="8684261" cy="5782160"/>
          </a:xfrm>
          <a:prstGeom prst="rect">
            <a:avLst/>
          </a:prstGeom>
        </p:spPr>
        <p:txBody>
          <a:bodyPr vert="horz" wrap="square" lIns="0" tIns="12065" rIns="0" bIns="0" rtlCol="0">
            <a:spAutoFit/>
          </a:bodyPr>
          <a:lstStyle/>
          <a:p>
            <a:pPr marL="355600" marR="375920" indent="-342900">
              <a:lnSpc>
                <a:spcPct val="117500"/>
              </a:lnSpc>
              <a:spcBef>
                <a:spcPts val="95"/>
              </a:spcBef>
              <a:buClr>
                <a:srgbClr val="096091"/>
              </a:buClr>
              <a:buFont typeface="Arial Black"/>
              <a:buChar char="•"/>
              <a:tabLst>
                <a:tab pos="354965" algn="l"/>
                <a:tab pos="355600" algn="l"/>
              </a:tabLst>
            </a:pPr>
            <a:r>
              <a:rPr sz="2800" b="1" i="1" spc="250" dirty="0">
                <a:latin typeface="Arial"/>
                <a:cs typeface="Arial"/>
              </a:rPr>
              <a:t>Textbook chapters, articles,  paragraphs, sentences, or passages  all have topics and main ideas.</a:t>
            </a:r>
            <a:endParaRPr sz="2800" b="1" i="1" spc="250">
              <a:latin typeface="Arial"/>
              <a:cs typeface="Arial"/>
            </a:endParaRPr>
          </a:p>
          <a:p>
            <a:pPr marL="355600" marR="5080" indent="-342900">
              <a:lnSpc>
                <a:spcPct val="117500"/>
              </a:lnSpc>
              <a:spcBef>
                <a:spcPts val="595"/>
              </a:spcBef>
              <a:buChar char="•"/>
              <a:tabLst>
                <a:tab pos="354965" algn="l"/>
                <a:tab pos="355600" algn="l"/>
                <a:tab pos="2159635" algn="l"/>
              </a:tabLst>
            </a:pPr>
            <a:r>
              <a:rPr sz="2800" b="1" i="1" spc="250" dirty="0">
                <a:latin typeface="Arial"/>
                <a:cs typeface="Arial"/>
              </a:rPr>
              <a:t>The topic	is the broad, general theme  or message. It is what some call the  subject.</a:t>
            </a:r>
            <a:endParaRPr sz="2800" b="1" i="1" spc="250">
              <a:latin typeface="Arial"/>
              <a:cs typeface="Arial"/>
            </a:endParaRPr>
          </a:p>
          <a:p>
            <a:pPr marL="355600" marR="326390" indent="-342900">
              <a:lnSpc>
                <a:spcPct val="117400"/>
              </a:lnSpc>
              <a:spcBef>
                <a:spcPts val="605"/>
              </a:spcBef>
              <a:buChar char="•"/>
              <a:tabLst>
                <a:tab pos="354965" algn="l"/>
                <a:tab pos="355600" algn="l"/>
                <a:tab pos="2125980" algn="l"/>
              </a:tabLst>
            </a:pPr>
            <a:r>
              <a:rPr sz="2800" b="1" i="1" spc="250" dirty="0">
                <a:latin typeface="Arial"/>
                <a:cs typeface="Arial"/>
              </a:rPr>
              <a:t>The main	idea is the "key concept"  being expressed.</a:t>
            </a:r>
            <a:endParaRPr sz="2800" b="1" i="1" spc="250">
              <a:latin typeface="Arial"/>
              <a:cs typeface="Arial"/>
            </a:endParaRPr>
          </a:p>
          <a:p>
            <a:pPr marL="355600" marR="17145" indent="-342900" algn="just">
              <a:lnSpc>
                <a:spcPct val="117500"/>
              </a:lnSpc>
              <a:spcBef>
                <a:spcPts val="590"/>
              </a:spcBef>
              <a:buFont typeface="Arial Black"/>
              <a:buChar char="•"/>
              <a:tabLst>
                <a:tab pos="355600" algn="l"/>
              </a:tabLst>
            </a:pPr>
            <a:r>
              <a:rPr sz="2800" b="1" i="1" spc="250" dirty="0">
                <a:latin typeface="Arial"/>
                <a:cs typeface="Arial"/>
              </a:rPr>
              <a:t>Details, major and minor, support the  main idea by telling how, what, when,  where, why, how much, or how many.</a:t>
            </a:r>
            <a:endParaRPr sz="2800" b="1" i="1" spc="250">
              <a:latin typeface="Arial"/>
              <a:cs typeface="Arial"/>
            </a:endParaRPr>
          </a:p>
        </p:txBody>
      </p:sp>
    </p:spTree>
  </p:cSld>
  <p:clrMapOvr>
    <a:masterClrMapping/>
  </p:clrMapOvr>
  <p:transition>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6807200" cy="574040"/>
          </a:xfrm>
          <a:prstGeom prst="rect">
            <a:avLst/>
          </a:prstGeom>
        </p:spPr>
        <p:txBody>
          <a:bodyPr vert="horz" wrap="square" lIns="0" tIns="12700" rIns="0" bIns="0" rtlCol="0">
            <a:spAutoFit/>
          </a:bodyPr>
          <a:lstStyle/>
          <a:p>
            <a:pPr marL="12700">
              <a:lnSpc>
                <a:spcPct val="100000"/>
              </a:lnSpc>
              <a:spcBef>
                <a:spcPts val="100"/>
              </a:spcBef>
            </a:pPr>
            <a:r>
              <a:rPr spc="250" dirty="0">
                <a:solidFill>
                  <a:schemeClr val="tx1"/>
                </a:solidFill>
              </a:rPr>
              <a:t>Grasping </a:t>
            </a:r>
            <a:r>
              <a:rPr spc="190" dirty="0">
                <a:solidFill>
                  <a:schemeClr val="tx1"/>
                </a:solidFill>
              </a:rPr>
              <a:t>the </a:t>
            </a:r>
            <a:r>
              <a:rPr spc="210" dirty="0">
                <a:solidFill>
                  <a:schemeClr val="tx1"/>
                </a:solidFill>
              </a:rPr>
              <a:t>Main</a:t>
            </a:r>
            <a:r>
              <a:rPr spc="1335" dirty="0">
                <a:solidFill>
                  <a:schemeClr val="tx1"/>
                </a:solidFill>
              </a:rPr>
              <a:t> </a:t>
            </a:r>
            <a:r>
              <a:rPr spc="225" dirty="0">
                <a:solidFill>
                  <a:schemeClr val="tx1"/>
                </a:solidFill>
              </a:rPr>
              <a:t>Idea:</a:t>
            </a:r>
          </a:p>
        </p:txBody>
      </p:sp>
      <p:sp>
        <p:nvSpPr>
          <p:cNvPr id="3" name="object 3"/>
          <p:cNvSpPr txBox="1"/>
          <p:nvPr/>
        </p:nvSpPr>
        <p:spPr>
          <a:xfrm>
            <a:off x="307340" y="1524000"/>
            <a:ext cx="8608060" cy="4047455"/>
          </a:xfrm>
          <a:prstGeom prst="rect">
            <a:avLst/>
          </a:prstGeom>
        </p:spPr>
        <p:txBody>
          <a:bodyPr vert="horz" wrap="square" lIns="0" tIns="12065" rIns="0" bIns="0" rtlCol="0">
            <a:spAutoFit/>
          </a:bodyPr>
          <a:lstStyle/>
          <a:p>
            <a:pPr marR="24130" indent="12700">
              <a:lnSpc>
                <a:spcPct val="117500"/>
              </a:lnSpc>
              <a:spcBef>
                <a:spcPts val="95"/>
              </a:spcBef>
            </a:pPr>
            <a:r>
              <a:rPr sz="2800" b="1" i="1" spc="250" dirty="0">
                <a:latin typeface="Arial"/>
                <a:cs typeface="Arial"/>
              </a:rPr>
              <a:t>A paragraph is a group of sentences  related to a particular topic, or  central theme. Every paragraph  has a key concept or </a:t>
            </a:r>
            <a:r>
              <a:rPr sz="2800" b="1" i="1" spc="250">
                <a:latin typeface="Arial"/>
                <a:cs typeface="Arial"/>
              </a:rPr>
              <a:t>main </a:t>
            </a:r>
            <a:r>
              <a:rPr sz="2800" b="1" i="1" spc="250" smtClean="0">
                <a:latin typeface="Arial"/>
                <a:cs typeface="Arial"/>
              </a:rPr>
              <a:t>idea.</a:t>
            </a:r>
            <a:endParaRPr lang="en-GB" sz="2800" b="1" i="1" spc="250" dirty="0">
              <a:latin typeface="Arial"/>
              <a:cs typeface="Arial"/>
            </a:endParaRPr>
          </a:p>
          <a:p>
            <a:pPr marR="24130" indent="12700">
              <a:lnSpc>
                <a:spcPct val="117500"/>
              </a:lnSpc>
              <a:spcBef>
                <a:spcPts val="95"/>
              </a:spcBef>
            </a:pPr>
            <a:r>
              <a:rPr sz="2800" b="1" i="1" spc="250" smtClean="0">
                <a:latin typeface="Arial"/>
                <a:cs typeface="Arial"/>
              </a:rPr>
              <a:t>The </a:t>
            </a:r>
            <a:r>
              <a:rPr sz="2800" b="1" i="1" spc="250" dirty="0">
                <a:latin typeface="Arial"/>
                <a:cs typeface="Arial"/>
              </a:rPr>
              <a:t>main idea is the most important  piece of information the author  wants you to know about the  concept of that paragraph.</a:t>
            </a:r>
            <a:endParaRPr sz="2800" b="1" i="1" spc="250">
              <a:latin typeface="Arial"/>
              <a:cs typeface="Arial"/>
            </a:endParaRPr>
          </a:p>
        </p:txBody>
      </p:sp>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4939" y="914400"/>
            <a:ext cx="8760461" cy="5636992"/>
          </a:xfrm>
          <a:prstGeom prst="rect">
            <a:avLst/>
          </a:prstGeom>
        </p:spPr>
        <p:txBody>
          <a:bodyPr vert="horz" wrap="square" lIns="0" tIns="12065" rIns="0" bIns="0" rtlCol="0">
            <a:spAutoFit/>
          </a:bodyPr>
          <a:lstStyle/>
          <a:p>
            <a:pPr marL="355600" marR="229235" indent="-342900">
              <a:lnSpc>
                <a:spcPct val="117500"/>
              </a:lnSpc>
              <a:spcBef>
                <a:spcPts val="95"/>
              </a:spcBef>
              <a:buClr>
                <a:srgbClr val="096091"/>
              </a:buClr>
              <a:buFont typeface="Arial Black"/>
              <a:buChar char="•"/>
              <a:tabLst>
                <a:tab pos="354965" algn="l"/>
                <a:tab pos="355600" algn="l"/>
                <a:tab pos="2101215" algn="l"/>
              </a:tabLst>
            </a:pPr>
            <a:r>
              <a:rPr sz="2800" b="1" i="1" spc="250" dirty="0">
                <a:latin typeface="Arial"/>
                <a:cs typeface="Arial"/>
              </a:rPr>
              <a:t>The main idea may be stated at the  beginning of the paragraph, in the  middle, or at the end. The sentence  in which the main idea is stated is  the topic	sentence of that  paragraph.</a:t>
            </a:r>
            <a:endParaRPr sz="2800" b="1" i="1" spc="250">
              <a:latin typeface="Arial"/>
              <a:cs typeface="Arial"/>
            </a:endParaRPr>
          </a:p>
          <a:p>
            <a:pPr marL="355600" marR="5080" indent="-342900">
              <a:lnSpc>
                <a:spcPct val="117500"/>
              </a:lnSpc>
              <a:spcBef>
                <a:spcPts val="605"/>
              </a:spcBef>
              <a:buChar char="•"/>
              <a:tabLst>
                <a:tab pos="354965" algn="l"/>
                <a:tab pos="355600" algn="l"/>
              </a:tabLst>
            </a:pPr>
            <a:r>
              <a:rPr sz="2800" b="1" i="1" spc="250" dirty="0">
                <a:latin typeface="Arial"/>
                <a:cs typeface="Arial"/>
              </a:rPr>
              <a:t>The topic sentence announces the  general theme ( or portion of the  theme) to be dealt with in the  paragraph. Although the topic  sentence may appear anywhere in  the paragraph, it is usually first - and  for a very good reason.</a:t>
            </a:r>
            <a:endParaRPr sz="2800" b="1" i="1" spc="250">
              <a:latin typeface="Arial"/>
              <a:cs typeface="Arial"/>
            </a:endParaRPr>
          </a:p>
        </p:txBody>
      </p:sp>
      <p:sp>
        <p:nvSpPr>
          <p:cNvPr id="3" name="object 3"/>
          <p:cNvSpPr txBox="1">
            <a:spLocks noGrp="1"/>
          </p:cNvSpPr>
          <p:nvPr>
            <p:ph type="title"/>
          </p:nvPr>
        </p:nvSpPr>
        <p:spPr>
          <a:xfrm>
            <a:off x="78739" y="243840"/>
            <a:ext cx="6807200" cy="574040"/>
          </a:xfrm>
          <a:prstGeom prst="rect">
            <a:avLst/>
          </a:prstGeom>
        </p:spPr>
        <p:txBody>
          <a:bodyPr vert="horz" wrap="square" lIns="0" tIns="12700" rIns="0" bIns="0" rtlCol="0">
            <a:spAutoFit/>
          </a:bodyPr>
          <a:lstStyle/>
          <a:p>
            <a:pPr marL="12700">
              <a:lnSpc>
                <a:spcPct val="100000"/>
              </a:lnSpc>
              <a:spcBef>
                <a:spcPts val="100"/>
              </a:spcBef>
            </a:pPr>
            <a:r>
              <a:rPr spc="250" dirty="0">
                <a:solidFill>
                  <a:schemeClr val="tx1"/>
                </a:solidFill>
              </a:rPr>
              <a:t>Grasping </a:t>
            </a:r>
            <a:r>
              <a:rPr spc="190" dirty="0">
                <a:solidFill>
                  <a:schemeClr val="tx1"/>
                </a:solidFill>
              </a:rPr>
              <a:t>the </a:t>
            </a:r>
            <a:r>
              <a:rPr spc="210" dirty="0">
                <a:solidFill>
                  <a:schemeClr val="tx1"/>
                </a:solidFill>
              </a:rPr>
              <a:t>Main</a:t>
            </a:r>
            <a:r>
              <a:rPr spc="1335" dirty="0">
                <a:solidFill>
                  <a:schemeClr val="tx1"/>
                </a:solidFill>
              </a:rPr>
              <a:t> </a:t>
            </a:r>
            <a:r>
              <a:rPr spc="225" dirty="0">
                <a:solidFill>
                  <a:schemeClr val="tx1"/>
                </a:solidFill>
              </a:rPr>
              <a:t>Idea:</a:t>
            </a:r>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6160135" cy="574040"/>
          </a:xfrm>
          <a:prstGeom prst="rect">
            <a:avLst/>
          </a:prstGeom>
        </p:spPr>
        <p:txBody>
          <a:bodyPr vert="horz" wrap="square" lIns="0" tIns="12700" rIns="0" bIns="0" rtlCol="0">
            <a:spAutoFit/>
          </a:bodyPr>
          <a:lstStyle/>
          <a:p>
            <a:pPr marL="12700">
              <a:lnSpc>
                <a:spcPct val="100000"/>
              </a:lnSpc>
              <a:spcBef>
                <a:spcPts val="100"/>
              </a:spcBef>
            </a:pPr>
            <a:r>
              <a:rPr spc="260" dirty="0">
                <a:solidFill>
                  <a:schemeClr val="tx1"/>
                </a:solidFill>
              </a:rPr>
              <a:t>Identifying </a:t>
            </a:r>
            <a:r>
              <a:rPr spc="190" dirty="0">
                <a:solidFill>
                  <a:schemeClr val="tx1"/>
                </a:solidFill>
              </a:rPr>
              <a:t>the</a:t>
            </a:r>
            <a:r>
              <a:rPr spc="900" dirty="0">
                <a:solidFill>
                  <a:schemeClr val="tx1"/>
                </a:solidFill>
              </a:rPr>
              <a:t> </a:t>
            </a:r>
            <a:r>
              <a:rPr spc="240" dirty="0">
                <a:solidFill>
                  <a:schemeClr val="tx1"/>
                </a:solidFill>
              </a:rPr>
              <a:t>Topic:</a:t>
            </a:r>
          </a:p>
        </p:txBody>
      </p:sp>
      <p:sp>
        <p:nvSpPr>
          <p:cNvPr id="3" name="object 3"/>
          <p:cNvSpPr txBox="1"/>
          <p:nvPr/>
        </p:nvSpPr>
        <p:spPr>
          <a:xfrm>
            <a:off x="154938" y="955040"/>
            <a:ext cx="8760461" cy="5046510"/>
          </a:xfrm>
          <a:prstGeom prst="rect">
            <a:avLst/>
          </a:prstGeom>
        </p:spPr>
        <p:txBody>
          <a:bodyPr vert="horz" wrap="square" lIns="0" tIns="13335" rIns="0" bIns="0" rtlCol="0">
            <a:spAutoFit/>
          </a:bodyPr>
          <a:lstStyle/>
          <a:p>
            <a:pPr marL="355600" marR="5080" indent="-342900">
              <a:lnSpc>
                <a:spcPct val="105500"/>
              </a:lnSpc>
              <a:spcBef>
                <a:spcPts val="105"/>
              </a:spcBef>
              <a:buChar char="•"/>
              <a:tabLst>
                <a:tab pos="354965" algn="l"/>
                <a:tab pos="355600" algn="l"/>
              </a:tabLst>
            </a:pPr>
            <a:r>
              <a:rPr sz="2400" b="1" i="1" spc="250" dirty="0">
                <a:latin typeface="Arial"/>
                <a:cs typeface="Arial"/>
              </a:rPr>
              <a:t>The first thing you must be able to do to  get at the main idea of a paragraph is to  identify the topic - the subject of the  paragraph. Your strategy for topic  identification is simply to ask yourself  the question, "What is </a:t>
            </a:r>
            <a:r>
              <a:rPr sz="2400" b="1" i="1" spc="250">
                <a:latin typeface="Arial"/>
                <a:cs typeface="Arial"/>
              </a:rPr>
              <a:t>this about</a:t>
            </a:r>
          </a:p>
          <a:p>
            <a:pPr marL="355600" marR="66040" indent="-342900">
              <a:lnSpc>
                <a:spcPct val="105400"/>
              </a:lnSpc>
              <a:buChar char="•"/>
              <a:tabLst>
                <a:tab pos="354965" algn="l"/>
                <a:tab pos="355600" algn="l"/>
                <a:tab pos="4571365" algn="l"/>
              </a:tabLst>
            </a:pPr>
            <a:r>
              <a:rPr sz="2400" b="1" i="1" spc="250" dirty="0">
                <a:latin typeface="Arial"/>
                <a:cs typeface="Arial"/>
              </a:rPr>
              <a:t>The bulk of an expository	paragraph  is made up of supporting sentences  (major and minor details), which help to  explain or prove the main idea. These  sentences present facts, reasons,  examples, definitions, comparison,  contrasts, and other pertinent details.  They are most important because they  sell the main idea.</a:t>
            </a:r>
            <a:endParaRPr sz="2400" b="1" i="1" spc="250">
              <a:latin typeface="Arial"/>
              <a:cs typeface="Arial"/>
            </a:endParaRP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4939" y="957580"/>
            <a:ext cx="8760461" cy="5185779"/>
          </a:xfrm>
          <a:prstGeom prst="rect">
            <a:avLst/>
          </a:prstGeom>
        </p:spPr>
        <p:txBody>
          <a:bodyPr vert="horz" wrap="square" lIns="0" tIns="12065" rIns="0" bIns="0" rtlCol="0">
            <a:spAutoFit/>
          </a:bodyPr>
          <a:lstStyle/>
          <a:p>
            <a:pPr marL="355600" marR="5080" indent="-342900">
              <a:lnSpc>
                <a:spcPct val="105700"/>
              </a:lnSpc>
              <a:spcBef>
                <a:spcPts val="95"/>
              </a:spcBef>
              <a:buClr>
                <a:srgbClr val="096091"/>
              </a:buClr>
              <a:buFont typeface="Arial Black"/>
              <a:buChar char="•"/>
              <a:tabLst>
                <a:tab pos="354965" algn="l"/>
                <a:tab pos="355600" algn="l"/>
              </a:tabLst>
            </a:pPr>
            <a:r>
              <a:rPr sz="2400" b="1" i="1" spc="250" dirty="0">
                <a:latin typeface="Arial"/>
                <a:cs typeface="Arial"/>
              </a:rPr>
              <a:t>The last sentence of a paragraph is  likely to be a concluding sentence. It  is used to sum up a discussion, to  emphasize a point, or to restate all  or part of the topic sentence so as  to bring the paragraph to a close.  The last sentence may also be a  transitional sentence leading to the  next paragraph.</a:t>
            </a:r>
            <a:endParaRPr sz="2400" b="1" i="1" spc="250">
              <a:latin typeface="Arial"/>
              <a:cs typeface="Arial"/>
            </a:endParaRPr>
          </a:p>
          <a:p>
            <a:pPr marL="355600" marR="57785" indent="-342900">
              <a:lnSpc>
                <a:spcPct val="105700"/>
              </a:lnSpc>
              <a:spcBef>
                <a:spcPts val="605"/>
              </a:spcBef>
              <a:buChar char="•"/>
              <a:tabLst>
                <a:tab pos="354965" algn="l"/>
                <a:tab pos="355600" algn="l"/>
              </a:tabLst>
            </a:pPr>
            <a:r>
              <a:rPr sz="2400" b="1" i="1" spc="250" dirty="0">
                <a:latin typeface="Arial"/>
                <a:cs typeface="Arial"/>
              </a:rPr>
              <a:t>Besides expository paragraphs, in  which new information is presented  and discussed, these longer writings  contain three types of paragraphs:</a:t>
            </a:r>
            <a:endParaRPr sz="2400" b="1" i="1" spc="250">
              <a:latin typeface="Arial"/>
              <a:cs typeface="Arial"/>
            </a:endParaRPr>
          </a:p>
          <a:p>
            <a:pPr marL="355600">
              <a:lnSpc>
                <a:spcPct val="100000"/>
              </a:lnSpc>
              <a:spcBef>
                <a:spcPts val="160"/>
              </a:spcBef>
              <a:tabLst>
                <a:tab pos="2968625" algn="l"/>
              </a:tabLst>
            </a:pPr>
            <a:r>
              <a:rPr sz="2400" b="1" i="1" spc="250" dirty="0">
                <a:latin typeface="Arial"/>
                <a:cs typeface="Arial"/>
              </a:rPr>
              <a:t>introductory,	transitional, and</a:t>
            </a:r>
            <a:endParaRPr sz="2400" b="1" i="1" spc="250">
              <a:latin typeface="Arial"/>
              <a:cs typeface="Arial"/>
            </a:endParaRPr>
          </a:p>
          <a:p>
            <a:pPr marL="355600">
              <a:lnSpc>
                <a:spcPct val="100000"/>
              </a:lnSpc>
              <a:spcBef>
                <a:spcPts val="170"/>
              </a:spcBef>
            </a:pPr>
            <a:r>
              <a:rPr sz="2400" b="1" i="1" spc="250" dirty="0">
                <a:latin typeface="Arial"/>
                <a:cs typeface="Arial"/>
              </a:rPr>
              <a:t>summarizing.</a:t>
            </a:r>
            <a:endParaRPr sz="2400" b="1" i="1" spc="250">
              <a:latin typeface="Arial"/>
              <a:cs typeface="Arial"/>
            </a:endParaRPr>
          </a:p>
        </p:txBody>
      </p:sp>
      <p:sp>
        <p:nvSpPr>
          <p:cNvPr id="3" name="object 3"/>
          <p:cNvSpPr txBox="1">
            <a:spLocks noGrp="1"/>
          </p:cNvSpPr>
          <p:nvPr>
            <p:ph type="title"/>
          </p:nvPr>
        </p:nvSpPr>
        <p:spPr>
          <a:xfrm>
            <a:off x="78739" y="243840"/>
            <a:ext cx="6160135" cy="574040"/>
          </a:xfrm>
          <a:prstGeom prst="rect">
            <a:avLst/>
          </a:prstGeom>
        </p:spPr>
        <p:txBody>
          <a:bodyPr vert="horz" wrap="square" lIns="0" tIns="12700" rIns="0" bIns="0" rtlCol="0">
            <a:spAutoFit/>
          </a:bodyPr>
          <a:lstStyle/>
          <a:p>
            <a:pPr marL="12700">
              <a:lnSpc>
                <a:spcPct val="100000"/>
              </a:lnSpc>
              <a:spcBef>
                <a:spcPts val="100"/>
              </a:spcBef>
            </a:pPr>
            <a:r>
              <a:rPr spc="260" dirty="0">
                <a:solidFill>
                  <a:schemeClr val="tx1"/>
                </a:solidFill>
              </a:rPr>
              <a:t>Identifying </a:t>
            </a:r>
            <a:r>
              <a:rPr spc="190" dirty="0">
                <a:solidFill>
                  <a:schemeClr val="tx1"/>
                </a:solidFill>
              </a:rPr>
              <a:t>the</a:t>
            </a:r>
            <a:r>
              <a:rPr spc="900" dirty="0">
                <a:solidFill>
                  <a:schemeClr val="tx1"/>
                </a:solidFill>
              </a:rPr>
              <a:t> </a:t>
            </a:r>
            <a:r>
              <a:rPr spc="240" dirty="0">
                <a:solidFill>
                  <a:schemeClr val="tx1"/>
                </a:solidFill>
              </a:rPr>
              <a:t>Topic:</a:t>
            </a:r>
          </a:p>
        </p:txBody>
      </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8739" y="304800"/>
            <a:ext cx="8836661" cy="5846601"/>
          </a:xfrm>
          <a:prstGeom prst="rect">
            <a:avLst/>
          </a:prstGeom>
        </p:spPr>
        <p:txBody>
          <a:bodyPr vert="horz" wrap="square" lIns="0" tIns="12700" rIns="0" bIns="0" rtlCol="0">
            <a:spAutoFit/>
          </a:bodyPr>
          <a:lstStyle/>
          <a:p>
            <a:pPr marL="355600" marR="200025" indent="-342900">
              <a:lnSpc>
                <a:spcPct val="117200"/>
              </a:lnSpc>
              <a:spcBef>
                <a:spcPts val="100"/>
              </a:spcBef>
            </a:pPr>
            <a:r>
              <a:rPr b="1" i="1" spc="250" dirty="0">
                <a:latin typeface="Arial"/>
                <a:cs typeface="Arial"/>
              </a:rPr>
              <a:t>Introductory paragraphs tell you, in advance, such things  as</a:t>
            </a:r>
            <a:endParaRPr b="1" i="1" spc="250">
              <a:latin typeface="Arial"/>
              <a:cs typeface="Arial"/>
            </a:endParaRPr>
          </a:p>
          <a:p>
            <a:pPr marL="355600" indent="-342900">
              <a:lnSpc>
                <a:spcPct val="100000"/>
              </a:lnSpc>
              <a:spcBef>
                <a:spcPts val="720"/>
              </a:spcBef>
              <a:buAutoNum type="arabicParenBoth" startAt="2"/>
              <a:tabLst>
                <a:tab pos="355600" algn="l"/>
              </a:tabLst>
            </a:pPr>
            <a:r>
              <a:rPr b="1" i="1" spc="250" dirty="0">
                <a:latin typeface="Arial"/>
                <a:cs typeface="Arial"/>
              </a:rPr>
              <a:t>the main ideas of the chapter or section;</a:t>
            </a:r>
            <a:endParaRPr b="1" i="1" spc="250">
              <a:latin typeface="Arial"/>
              <a:cs typeface="Arial"/>
            </a:endParaRPr>
          </a:p>
          <a:p>
            <a:pPr marL="355600" indent="-342900">
              <a:lnSpc>
                <a:spcPct val="100000"/>
              </a:lnSpc>
              <a:spcBef>
                <a:spcPts val="730"/>
              </a:spcBef>
              <a:buAutoNum type="arabicParenBoth" startAt="2"/>
              <a:tabLst>
                <a:tab pos="355600" algn="l"/>
              </a:tabLst>
            </a:pPr>
            <a:r>
              <a:rPr b="1" i="1" spc="250" dirty="0">
                <a:latin typeface="Arial"/>
                <a:cs typeface="Arial"/>
              </a:rPr>
              <a:t>the extent or limits of the coverage;</a:t>
            </a:r>
            <a:endParaRPr b="1" i="1" spc="250">
              <a:latin typeface="Arial"/>
              <a:cs typeface="Arial"/>
            </a:endParaRPr>
          </a:p>
          <a:p>
            <a:pPr marL="355600" indent="-342900">
              <a:lnSpc>
                <a:spcPct val="100000"/>
              </a:lnSpc>
              <a:spcBef>
                <a:spcPts val="720"/>
              </a:spcBef>
              <a:buAutoNum type="arabicParenBoth" startAt="2"/>
              <a:tabLst>
                <a:tab pos="355600" algn="l"/>
              </a:tabLst>
            </a:pPr>
            <a:r>
              <a:rPr b="1" i="1" spc="250" dirty="0">
                <a:latin typeface="Arial"/>
                <a:cs typeface="Arial"/>
              </a:rPr>
              <a:t>how the topic is developed; and</a:t>
            </a:r>
            <a:endParaRPr b="1" i="1" spc="250">
              <a:latin typeface="Arial"/>
              <a:cs typeface="Arial"/>
            </a:endParaRPr>
          </a:p>
          <a:p>
            <a:pPr marL="355600" indent="-342900">
              <a:lnSpc>
                <a:spcPct val="100000"/>
              </a:lnSpc>
              <a:spcBef>
                <a:spcPts val="720"/>
              </a:spcBef>
              <a:buAutoNum type="arabicParenBoth" startAt="2"/>
              <a:tabLst>
                <a:tab pos="355600" algn="l"/>
              </a:tabLst>
            </a:pPr>
            <a:r>
              <a:rPr b="1" i="1" spc="250" dirty="0">
                <a:latin typeface="Arial"/>
                <a:cs typeface="Arial"/>
              </a:rPr>
              <a:t>the writer's attitude toward the topic.</a:t>
            </a:r>
            <a:endParaRPr b="1" i="1" spc="250">
              <a:latin typeface="Arial"/>
              <a:cs typeface="Arial"/>
            </a:endParaRPr>
          </a:p>
          <a:p>
            <a:pPr marR="5080" indent="12700">
              <a:lnSpc>
                <a:spcPct val="116799"/>
              </a:lnSpc>
              <a:spcBef>
                <a:spcPts val="405"/>
              </a:spcBef>
            </a:pPr>
            <a:r>
              <a:rPr b="1" i="1" spc="250" dirty="0">
                <a:latin typeface="Arial"/>
                <a:cs typeface="Arial"/>
              </a:rPr>
              <a:t>Transitional paragraphs are usually short; their sole  function is to tie together what you have read so far and  what is to come - to set the stage for succeeding ideas of  the chapter </a:t>
            </a:r>
            <a:r>
              <a:rPr b="1" i="1" spc="250">
                <a:latin typeface="Arial"/>
                <a:cs typeface="Arial"/>
              </a:rPr>
              <a:t>or </a:t>
            </a:r>
            <a:r>
              <a:rPr b="1" i="1" spc="250" smtClean="0">
                <a:latin typeface="Arial"/>
                <a:cs typeface="Arial"/>
              </a:rPr>
              <a:t>section.</a:t>
            </a:r>
            <a:endParaRPr lang="en-GB" b="1" i="1" spc="250" dirty="0">
              <a:latin typeface="Arial"/>
              <a:cs typeface="Arial"/>
            </a:endParaRPr>
          </a:p>
          <a:p>
            <a:pPr marR="5080" indent="12700">
              <a:lnSpc>
                <a:spcPct val="116799"/>
              </a:lnSpc>
              <a:spcBef>
                <a:spcPts val="405"/>
              </a:spcBef>
            </a:pPr>
            <a:r>
              <a:rPr b="1" i="1" spc="250" smtClean="0">
                <a:latin typeface="Arial"/>
                <a:cs typeface="Arial"/>
              </a:rPr>
              <a:t>Summarizing </a:t>
            </a:r>
            <a:r>
              <a:rPr b="1" i="1" spc="250" dirty="0">
                <a:latin typeface="Arial"/>
                <a:cs typeface="Arial"/>
              </a:rPr>
              <a:t>paragraphs are used to restate briefly the  main ideas of the chapter or section. The writer may also  draw some conclusion from these ideas, or speculate on  some conclusion based on the evidence he/she </a:t>
            </a:r>
            <a:r>
              <a:rPr b="1" i="1" spc="250">
                <a:latin typeface="Arial"/>
                <a:cs typeface="Arial"/>
              </a:rPr>
              <a:t>has  </a:t>
            </a:r>
            <a:r>
              <a:rPr b="1" i="1" spc="250" smtClean="0">
                <a:latin typeface="Arial"/>
                <a:cs typeface="Arial"/>
              </a:rPr>
              <a:t>presented.</a:t>
            </a:r>
            <a:endParaRPr lang="en-GB" b="1" i="1" spc="250" dirty="0">
              <a:latin typeface="Arial"/>
              <a:cs typeface="Arial"/>
            </a:endParaRPr>
          </a:p>
          <a:p>
            <a:pPr marR="5080" indent="12700">
              <a:lnSpc>
                <a:spcPct val="116799"/>
              </a:lnSpc>
              <a:spcBef>
                <a:spcPts val="405"/>
              </a:spcBef>
            </a:pPr>
            <a:r>
              <a:rPr b="1" i="1" spc="250" smtClean="0">
                <a:latin typeface="Arial"/>
                <a:cs typeface="Arial"/>
              </a:rPr>
              <a:t>All </a:t>
            </a:r>
            <a:r>
              <a:rPr b="1" i="1" spc="250" dirty="0">
                <a:latin typeface="Arial"/>
                <a:cs typeface="Arial"/>
              </a:rPr>
              <a:t>three types should alert you: the introductory paragraph  of things to come; the transitional paragraph of a new  topic; and the summarizing paragraph of main ideas that  you should have gotten.</a:t>
            </a:r>
            <a:endParaRPr b="1" i="1" spc="250">
              <a:latin typeface="Arial"/>
              <a:cs typeface="Arial"/>
            </a:endParaRPr>
          </a:p>
        </p:txBody>
      </p:sp>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2667635" cy="574040"/>
          </a:xfrm>
          <a:prstGeom prst="rect">
            <a:avLst/>
          </a:prstGeom>
        </p:spPr>
        <p:txBody>
          <a:bodyPr vert="horz" wrap="square" lIns="0" tIns="12700" rIns="0" bIns="0" rtlCol="0">
            <a:spAutoFit/>
          </a:bodyPr>
          <a:lstStyle/>
          <a:p>
            <a:pPr marL="12700">
              <a:lnSpc>
                <a:spcPct val="100000"/>
              </a:lnSpc>
              <a:spcBef>
                <a:spcPts val="100"/>
              </a:spcBef>
            </a:pPr>
            <a:r>
              <a:rPr spc="254" dirty="0">
                <a:solidFill>
                  <a:schemeClr val="tx1"/>
                </a:solidFill>
              </a:rPr>
              <a:t>Exercise:</a:t>
            </a:r>
          </a:p>
        </p:txBody>
      </p:sp>
      <p:sp>
        <p:nvSpPr>
          <p:cNvPr id="3" name="object 3"/>
          <p:cNvSpPr txBox="1"/>
          <p:nvPr/>
        </p:nvSpPr>
        <p:spPr>
          <a:xfrm>
            <a:off x="154939" y="970280"/>
            <a:ext cx="8760461" cy="5236689"/>
          </a:xfrm>
          <a:prstGeom prst="rect">
            <a:avLst/>
          </a:prstGeom>
        </p:spPr>
        <p:txBody>
          <a:bodyPr vert="horz" wrap="square" lIns="0" tIns="29209" rIns="0" bIns="0" rtlCol="0">
            <a:spAutoFit/>
          </a:bodyPr>
          <a:lstStyle/>
          <a:p>
            <a:pPr marL="355600" marR="60325" indent="-342900">
              <a:lnSpc>
                <a:spcPct val="93800"/>
              </a:lnSpc>
              <a:spcBef>
                <a:spcPts val="229"/>
              </a:spcBef>
              <a:buFont typeface="Arial Black"/>
              <a:buChar char="•"/>
              <a:tabLst>
                <a:tab pos="354965" algn="l"/>
                <a:tab pos="355600" algn="l"/>
              </a:tabLst>
            </a:pPr>
            <a:r>
              <a:rPr sz="2400" b="1" i="1" spc="254" dirty="0">
                <a:latin typeface="Arial"/>
                <a:cs typeface="Arial"/>
              </a:rPr>
              <a:t>Read </a:t>
            </a:r>
            <a:r>
              <a:rPr sz="2400" b="1" i="1" spc="265" dirty="0">
                <a:latin typeface="Arial"/>
                <a:cs typeface="Arial"/>
              </a:rPr>
              <a:t>the </a:t>
            </a:r>
            <a:r>
              <a:rPr sz="2400" b="1" i="1" spc="250" dirty="0">
                <a:latin typeface="Arial"/>
                <a:cs typeface="Arial"/>
              </a:rPr>
              <a:t>following </a:t>
            </a:r>
            <a:r>
              <a:rPr sz="2400" b="1" i="1" spc="260" dirty="0">
                <a:latin typeface="Arial"/>
                <a:cs typeface="Arial"/>
              </a:rPr>
              <a:t>paragraph </a:t>
            </a:r>
            <a:r>
              <a:rPr sz="2400" b="1" i="1" spc="225" dirty="0">
                <a:latin typeface="Arial"/>
                <a:cs typeface="Arial"/>
              </a:rPr>
              <a:t>and  </a:t>
            </a:r>
            <a:r>
              <a:rPr sz="2400" b="1" i="1" spc="250" dirty="0">
                <a:latin typeface="Arial"/>
                <a:cs typeface="Arial"/>
              </a:rPr>
              <a:t>underline </a:t>
            </a:r>
            <a:r>
              <a:rPr sz="2400" b="1" i="1" spc="265" dirty="0">
                <a:latin typeface="Arial"/>
                <a:cs typeface="Arial"/>
              </a:rPr>
              <a:t>the </a:t>
            </a:r>
            <a:r>
              <a:rPr sz="2400" b="1" i="1" spc="285" dirty="0">
                <a:latin typeface="Arial"/>
                <a:cs typeface="Arial"/>
              </a:rPr>
              <a:t>stated </a:t>
            </a:r>
            <a:r>
              <a:rPr sz="2400" b="1" i="1" spc="254" dirty="0">
                <a:latin typeface="Arial"/>
                <a:cs typeface="Arial"/>
              </a:rPr>
              <a:t>main </a:t>
            </a:r>
            <a:r>
              <a:rPr sz="2400" b="1" i="1" spc="250" dirty="0">
                <a:latin typeface="Arial"/>
                <a:cs typeface="Arial"/>
              </a:rPr>
              <a:t>idea. </a:t>
            </a:r>
            <a:r>
              <a:rPr sz="2400" b="1" i="1" spc="254" dirty="0">
                <a:latin typeface="Arial"/>
                <a:cs typeface="Arial"/>
              </a:rPr>
              <a:t>Write  down </a:t>
            </a:r>
            <a:r>
              <a:rPr sz="2400" b="1" i="1" spc="175" dirty="0">
                <a:latin typeface="Arial"/>
                <a:cs typeface="Arial"/>
              </a:rPr>
              <a:t>in </a:t>
            </a:r>
            <a:r>
              <a:rPr sz="2400" b="1" i="1" spc="204" dirty="0">
                <a:latin typeface="Arial"/>
                <a:cs typeface="Arial"/>
              </a:rPr>
              <a:t>your </a:t>
            </a:r>
            <a:r>
              <a:rPr sz="2400" b="1" i="1" spc="265" dirty="0">
                <a:latin typeface="Arial"/>
                <a:cs typeface="Arial"/>
              </a:rPr>
              <a:t>own </a:t>
            </a:r>
            <a:r>
              <a:rPr sz="2400" b="1" i="1" spc="254" dirty="0">
                <a:latin typeface="Arial"/>
                <a:cs typeface="Arial"/>
              </a:rPr>
              <a:t>words </a:t>
            </a:r>
            <a:r>
              <a:rPr sz="2400" b="1" i="1" spc="305" dirty="0">
                <a:latin typeface="Arial"/>
                <a:cs typeface="Arial"/>
              </a:rPr>
              <a:t>what </a:t>
            </a:r>
            <a:r>
              <a:rPr sz="2400" b="1" i="1" spc="200" dirty="0">
                <a:latin typeface="Arial"/>
                <a:cs typeface="Arial"/>
              </a:rPr>
              <a:t>you </a:t>
            </a:r>
            <a:r>
              <a:rPr sz="2400" b="1" i="1" spc="260" dirty="0">
                <a:latin typeface="Arial"/>
                <a:cs typeface="Arial"/>
              </a:rPr>
              <a:t>are </a:t>
            </a:r>
            <a:r>
              <a:rPr sz="2400" b="1" i="1" spc="254" dirty="0">
                <a:latin typeface="Arial"/>
                <a:cs typeface="Arial"/>
              </a:rPr>
              <a:t>able  </a:t>
            </a:r>
            <a:r>
              <a:rPr sz="2400" b="1" i="1" spc="225" dirty="0">
                <a:latin typeface="Arial"/>
                <a:cs typeface="Arial"/>
              </a:rPr>
              <a:t>to </a:t>
            </a:r>
            <a:r>
              <a:rPr sz="2400" b="1" i="1" spc="260" dirty="0">
                <a:latin typeface="Arial"/>
                <a:cs typeface="Arial"/>
              </a:rPr>
              <a:t>conclude </a:t>
            </a:r>
            <a:r>
              <a:rPr sz="2400" b="1" i="1" spc="225" dirty="0">
                <a:latin typeface="Arial"/>
                <a:cs typeface="Arial"/>
              </a:rPr>
              <a:t>from </a:t>
            </a:r>
            <a:r>
              <a:rPr sz="2400" b="1" i="1" spc="260" dirty="0">
                <a:latin typeface="Arial"/>
                <a:cs typeface="Arial"/>
              </a:rPr>
              <a:t>the</a:t>
            </a:r>
            <a:r>
              <a:rPr sz="2400" b="1" i="1" spc="950" dirty="0">
                <a:latin typeface="Arial"/>
                <a:cs typeface="Arial"/>
              </a:rPr>
              <a:t> </a:t>
            </a:r>
            <a:r>
              <a:rPr sz="2400" b="1" i="1" spc="254">
                <a:latin typeface="Arial"/>
                <a:cs typeface="Arial"/>
              </a:rPr>
              <a:t>information</a:t>
            </a:r>
            <a:r>
              <a:rPr sz="2400" b="1" i="1" spc="254" smtClean="0">
                <a:latin typeface="Arial"/>
                <a:cs typeface="Arial"/>
              </a:rPr>
              <a:t>.</a:t>
            </a:r>
            <a:endParaRPr sz="3600">
              <a:latin typeface="Times New Roman"/>
              <a:cs typeface="Times New Roman"/>
            </a:endParaRPr>
          </a:p>
          <a:p>
            <a:pPr marL="355600" marR="5080">
              <a:lnSpc>
                <a:spcPct val="93800"/>
              </a:lnSpc>
            </a:pPr>
            <a:r>
              <a:rPr sz="2400" b="1" i="1" spc="250" dirty="0">
                <a:latin typeface="Arial"/>
                <a:cs typeface="Arial"/>
              </a:rPr>
              <a:t>The rules of conduct during an  examination are clear. No books,  calculators or papers are allowed in the  test room. Proctors will not allow  anyone with such items to take the test.  Anyone caught cheating will be asked  to leave the room. His or her test sheet  will be taken. The incident will be  reported to the proper authority. At the  end of the test period, all materials will  be returned to the proctor. Failure to  abide by these rules will result in a  failing grade for this test.</a:t>
            </a:r>
            <a:endParaRPr sz="2400" b="1" i="1" spc="250">
              <a:latin typeface="Arial"/>
              <a:cs typeface="Arial"/>
            </a:endParaRPr>
          </a:p>
        </p:txBody>
      </p:sp>
    </p:spTree>
  </p:cSld>
  <p:clrMapOvr>
    <a:masterClrMapping/>
  </p:clrMapOvr>
  <p:transition>
    <p:wheel spokes="2"/>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6196330" cy="574040"/>
          </a:xfrm>
          <a:prstGeom prst="rect">
            <a:avLst/>
          </a:prstGeom>
        </p:spPr>
        <p:txBody>
          <a:bodyPr vert="horz" wrap="square" lIns="0" tIns="12700" rIns="0" bIns="0" rtlCol="0">
            <a:spAutoFit/>
          </a:bodyPr>
          <a:lstStyle/>
          <a:p>
            <a:pPr marL="12700">
              <a:lnSpc>
                <a:spcPct val="100000"/>
              </a:lnSpc>
              <a:spcBef>
                <a:spcPts val="100"/>
              </a:spcBef>
              <a:tabLst>
                <a:tab pos="2501900" algn="l"/>
              </a:tabLst>
            </a:pPr>
            <a:r>
              <a:rPr spc="240" dirty="0">
                <a:solidFill>
                  <a:schemeClr val="tx1"/>
                </a:solidFill>
              </a:rPr>
              <a:t>Reading	</a:t>
            </a:r>
            <a:r>
              <a:rPr spc="140" dirty="0">
                <a:solidFill>
                  <a:schemeClr val="tx1"/>
                </a:solidFill>
              </a:rPr>
              <a:t>Is</a:t>
            </a:r>
            <a:r>
              <a:rPr spc="560" dirty="0">
                <a:solidFill>
                  <a:schemeClr val="tx1"/>
                </a:solidFill>
              </a:rPr>
              <a:t> </a:t>
            </a:r>
            <a:r>
              <a:rPr spc="254" dirty="0">
                <a:solidFill>
                  <a:schemeClr val="tx1"/>
                </a:solidFill>
              </a:rPr>
              <a:t>Important:</a:t>
            </a:r>
          </a:p>
        </p:txBody>
      </p:sp>
      <p:sp>
        <p:nvSpPr>
          <p:cNvPr id="3" name="object 3"/>
          <p:cNvSpPr txBox="1"/>
          <p:nvPr/>
        </p:nvSpPr>
        <p:spPr>
          <a:xfrm>
            <a:off x="154938" y="914400"/>
            <a:ext cx="8608061" cy="5189882"/>
          </a:xfrm>
          <a:prstGeom prst="rect">
            <a:avLst/>
          </a:prstGeom>
        </p:spPr>
        <p:txBody>
          <a:bodyPr vert="horz" wrap="square" lIns="0" tIns="12065" rIns="0" bIns="0" rtlCol="0">
            <a:spAutoFit/>
          </a:bodyPr>
          <a:lstStyle/>
          <a:p>
            <a:pPr marL="355600" marR="817880" indent="-342900">
              <a:lnSpc>
                <a:spcPct val="117500"/>
              </a:lnSpc>
              <a:spcBef>
                <a:spcPts val="95"/>
              </a:spcBef>
              <a:buChar char="•"/>
              <a:tabLst>
                <a:tab pos="354965" algn="l"/>
                <a:tab pos="355600" algn="l"/>
              </a:tabLst>
            </a:pPr>
            <a:r>
              <a:rPr sz="3200" b="1" i="1" spc="250" dirty="0">
                <a:latin typeface="Arial"/>
                <a:cs typeface="Arial"/>
              </a:rPr>
              <a:t>The job market now demands a  workforce that is more highly  educated than </a:t>
            </a:r>
            <a:r>
              <a:rPr sz="3200" b="1" i="1" spc="250">
                <a:latin typeface="Arial"/>
                <a:cs typeface="Arial"/>
              </a:rPr>
              <a:t>ever.</a:t>
            </a:r>
          </a:p>
          <a:p>
            <a:pPr marL="355600" marR="5080" indent="-342900">
              <a:lnSpc>
                <a:spcPct val="117500"/>
              </a:lnSpc>
              <a:buChar char="•"/>
              <a:tabLst>
                <a:tab pos="354965" algn="l"/>
                <a:tab pos="355600" algn="l"/>
              </a:tabLst>
            </a:pPr>
            <a:r>
              <a:rPr sz="3200" b="1" i="1" spc="250" dirty="0">
                <a:latin typeface="Arial"/>
                <a:cs typeface="Arial"/>
              </a:rPr>
              <a:t>In summary, people just aren't  reading as much anymore and yet  the need for reading,  comprehension, and communication  skills (verbal and written) has  increased.</a:t>
            </a:r>
            <a:endParaRPr sz="3200" b="1" i="1" spc="250">
              <a:latin typeface="Arial"/>
              <a:cs typeface="Arial"/>
            </a:endParaRPr>
          </a:p>
        </p:txBody>
      </p:sp>
    </p:spTree>
  </p:cSld>
  <p:clrMapOvr>
    <a:masterClrMapping/>
  </p:clrMapOvr>
  <p:transition>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2284095" cy="689932"/>
          </a:xfrm>
          <a:prstGeom prst="rect">
            <a:avLst/>
          </a:prstGeom>
        </p:spPr>
        <p:txBody>
          <a:bodyPr vert="horz" wrap="square" lIns="0" tIns="12700" rIns="0" bIns="0" rtlCol="0">
            <a:spAutoFit/>
          </a:bodyPr>
          <a:lstStyle/>
          <a:p>
            <a:pPr marL="12700">
              <a:lnSpc>
                <a:spcPct val="100000"/>
              </a:lnSpc>
              <a:spcBef>
                <a:spcPts val="100"/>
              </a:spcBef>
            </a:pPr>
            <a:r>
              <a:rPr b="1" spc="240" dirty="0">
                <a:solidFill>
                  <a:schemeClr val="tx1"/>
                </a:solidFill>
              </a:rPr>
              <a:t>Answer:</a:t>
            </a:r>
          </a:p>
        </p:txBody>
      </p:sp>
      <p:sp>
        <p:nvSpPr>
          <p:cNvPr id="3" name="object 3"/>
          <p:cNvSpPr txBox="1"/>
          <p:nvPr/>
        </p:nvSpPr>
        <p:spPr>
          <a:xfrm>
            <a:off x="152400" y="914400"/>
            <a:ext cx="8684261" cy="5814412"/>
          </a:xfrm>
          <a:prstGeom prst="rect">
            <a:avLst/>
          </a:prstGeom>
        </p:spPr>
        <p:txBody>
          <a:bodyPr vert="horz" wrap="square" lIns="0" tIns="12065" rIns="0" bIns="0" rtlCol="0">
            <a:spAutoFit/>
          </a:bodyPr>
          <a:lstStyle/>
          <a:p>
            <a:pPr marR="442595" indent="12700" algn="just">
              <a:lnSpc>
                <a:spcPct val="117500"/>
              </a:lnSpc>
              <a:spcBef>
                <a:spcPts val="95"/>
              </a:spcBef>
            </a:pPr>
            <a:r>
              <a:rPr sz="2800" b="1" i="1" spc="250" dirty="0">
                <a:latin typeface="Arial"/>
                <a:cs typeface="Arial"/>
              </a:rPr>
              <a:t>You should have underlined the first  sentence in the paragraph - this is  the stated main idea.</a:t>
            </a:r>
            <a:endParaRPr sz="2800" b="1" i="1" spc="250">
              <a:latin typeface="Arial"/>
              <a:cs typeface="Arial"/>
            </a:endParaRPr>
          </a:p>
          <a:p>
            <a:pPr marR="168275" indent="12700">
              <a:lnSpc>
                <a:spcPct val="117500"/>
              </a:lnSpc>
              <a:spcBef>
                <a:spcPts val="595"/>
              </a:spcBef>
            </a:pPr>
            <a:r>
              <a:rPr sz="2800" b="1" i="1" spc="250" dirty="0">
                <a:latin typeface="Arial"/>
                <a:cs typeface="Arial"/>
              </a:rPr>
              <a:t>What can be concluded from the  information is: If you do not follow  the rules, you will automatically fail  the test.</a:t>
            </a:r>
            <a:endParaRPr sz="2800" b="1" i="1" spc="250">
              <a:latin typeface="Arial"/>
              <a:cs typeface="Arial"/>
            </a:endParaRPr>
          </a:p>
          <a:p>
            <a:pPr marR="5080" indent="12700">
              <a:lnSpc>
                <a:spcPct val="117400"/>
              </a:lnSpc>
              <a:spcBef>
                <a:spcPts val="605"/>
              </a:spcBef>
            </a:pPr>
            <a:r>
              <a:rPr sz="2800" b="1" i="1" spc="250" dirty="0">
                <a:latin typeface="Arial"/>
                <a:cs typeface="Arial"/>
              </a:rPr>
              <a:t>This concluding information is found in  the </a:t>
            </a:r>
            <a:r>
              <a:rPr sz="2800" b="1" i="1" spc="250">
                <a:latin typeface="Arial"/>
                <a:cs typeface="Arial"/>
              </a:rPr>
              <a:t>last sentence.</a:t>
            </a:r>
            <a:endParaRPr lang="en-GB" sz="2800" b="1" i="1" spc="250" dirty="0">
              <a:latin typeface="Arial"/>
              <a:cs typeface="Arial"/>
            </a:endParaRPr>
          </a:p>
          <a:p>
            <a:pPr marR="5080" indent="12700">
              <a:lnSpc>
                <a:spcPct val="117400"/>
              </a:lnSpc>
              <a:spcBef>
                <a:spcPts val="605"/>
              </a:spcBef>
            </a:pPr>
            <a:r>
              <a:rPr sz="2800" b="1" i="1" spc="250">
                <a:latin typeface="Arial"/>
                <a:cs typeface="Arial"/>
              </a:rPr>
              <a:t>You can't comprehend the subject  matter if you haven't identified the  topic, the main idea, and the</a:t>
            </a: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7094855" cy="574040"/>
          </a:xfrm>
          <a:prstGeom prst="rect">
            <a:avLst/>
          </a:prstGeom>
        </p:spPr>
        <p:txBody>
          <a:bodyPr vert="horz" wrap="square" lIns="0" tIns="12700" rIns="0" bIns="0" rtlCol="0">
            <a:spAutoFit/>
          </a:bodyPr>
          <a:lstStyle/>
          <a:p>
            <a:pPr marL="12700">
              <a:lnSpc>
                <a:spcPct val="100000"/>
              </a:lnSpc>
              <a:spcBef>
                <a:spcPts val="100"/>
              </a:spcBef>
              <a:tabLst>
                <a:tab pos="3223895" algn="l"/>
              </a:tabLst>
            </a:pPr>
            <a:r>
              <a:rPr spc="254" dirty="0">
                <a:solidFill>
                  <a:schemeClr val="tx1"/>
                </a:solidFill>
              </a:rPr>
              <a:t>Motivation	</a:t>
            </a:r>
            <a:r>
              <a:rPr spc="140" dirty="0">
                <a:solidFill>
                  <a:schemeClr val="tx1"/>
                </a:solidFill>
              </a:rPr>
              <a:t>Is</a:t>
            </a:r>
            <a:r>
              <a:rPr spc="540" dirty="0">
                <a:solidFill>
                  <a:schemeClr val="tx1"/>
                </a:solidFill>
              </a:rPr>
              <a:t> </a:t>
            </a:r>
            <a:r>
              <a:rPr spc="254" dirty="0">
                <a:solidFill>
                  <a:schemeClr val="tx1"/>
                </a:solidFill>
              </a:rPr>
              <a:t>Necessary:</a:t>
            </a:r>
          </a:p>
        </p:txBody>
      </p:sp>
      <p:sp>
        <p:nvSpPr>
          <p:cNvPr id="3" name="object 3"/>
          <p:cNvSpPr txBox="1"/>
          <p:nvPr/>
        </p:nvSpPr>
        <p:spPr>
          <a:xfrm>
            <a:off x="154939" y="914400"/>
            <a:ext cx="8760461" cy="4696991"/>
          </a:xfrm>
          <a:prstGeom prst="rect">
            <a:avLst/>
          </a:prstGeom>
        </p:spPr>
        <p:txBody>
          <a:bodyPr vert="horz" wrap="square" lIns="0" tIns="12065" rIns="0" bIns="0" rtlCol="0">
            <a:spAutoFit/>
          </a:bodyPr>
          <a:lstStyle/>
          <a:p>
            <a:pPr marL="355600" marR="40005" indent="-342900" algn="just">
              <a:lnSpc>
                <a:spcPct val="117500"/>
              </a:lnSpc>
              <a:spcBef>
                <a:spcPts val="95"/>
              </a:spcBef>
              <a:buChar char="•"/>
              <a:tabLst>
                <a:tab pos="355600" algn="l"/>
              </a:tabLst>
            </a:pPr>
            <a:r>
              <a:rPr sz="2800" b="1" i="1" spc="250" dirty="0">
                <a:latin typeface="Arial"/>
                <a:cs typeface="Arial"/>
              </a:rPr>
              <a:t>However, most people, children and  adults, do not spend any significant  portion of their free time reading.</a:t>
            </a:r>
            <a:endParaRPr sz="2800" b="1" i="1" spc="250">
              <a:latin typeface="Arial"/>
              <a:cs typeface="Arial"/>
            </a:endParaRPr>
          </a:p>
          <a:p>
            <a:pPr marL="355600" marR="5080" indent="-342900">
              <a:lnSpc>
                <a:spcPct val="117500"/>
              </a:lnSpc>
              <a:spcBef>
                <a:spcPts val="595"/>
              </a:spcBef>
              <a:buChar char="•"/>
              <a:tabLst>
                <a:tab pos="354965" algn="l"/>
                <a:tab pos="355600" algn="l"/>
              </a:tabLst>
            </a:pPr>
            <a:r>
              <a:rPr sz="2800" b="1" i="1" spc="250" dirty="0">
                <a:latin typeface="Arial"/>
                <a:cs typeface="Arial"/>
              </a:rPr>
              <a:t>Without committing time to reading,  no one can gain the reading skills  or knowledge they need to succeed  in school, at work, or in life in  general.</a:t>
            </a:r>
            <a:endParaRPr sz="2800" b="1" i="1" spc="250">
              <a:latin typeface="Arial"/>
              <a:cs typeface="Arial"/>
            </a:endParaRPr>
          </a:p>
          <a:p>
            <a:pPr marL="355600" marR="411480" indent="-342900">
              <a:lnSpc>
                <a:spcPct val="117700"/>
              </a:lnSpc>
              <a:spcBef>
                <a:spcPts val="590"/>
              </a:spcBef>
              <a:buChar char="•"/>
              <a:tabLst>
                <a:tab pos="354965" algn="l"/>
                <a:tab pos="355600" algn="l"/>
              </a:tabLst>
            </a:pPr>
            <a:r>
              <a:rPr sz="2800" b="1" i="1" spc="250" dirty="0">
                <a:latin typeface="Arial"/>
                <a:cs typeface="Arial"/>
              </a:rPr>
              <a:t>The best way to improve your  reading efficiency is to read a lot.</a:t>
            </a:r>
            <a:endParaRPr sz="2800" b="1" i="1" spc="250">
              <a:latin typeface="Arial"/>
              <a:cs typeface="Arial"/>
            </a:endParaRPr>
          </a:p>
        </p:txBody>
      </p:sp>
    </p:spTree>
  </p:cSld>
  <p:clrMapOvr>
    <a:masterClrMapping/>
  </p:clrMapOvr>
  <p:transition>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304800"/>
            <a:ext cx="7345680" cy="452120"/>
          </a:xfrm>
          <a:prstGeom prst="rect">
            <a:avLst/>
          </a:prstGeom>
        </p:spPr>
        <p:txBody>
          <a:bodyPr vert="horz" wrap="square" lIns="0" tIns="12700" rIns="0" bIns="0" rtlCol="0">
            <a:spAutoFit/>
          </a:bodyPr>
          <a:lstStyle/>
          <a:p>
            <a:pPr marL="12700">
              <a:lnSpc>
                <a:spcPct val="100000"/>
              </a:lnSpc>
              <a:spcBef>
                <a:spcPts val="100"/>
              </a:spcBef>
            </a:pPr>
            <a:r>
              <a:rPr sz="2800" spc="155" dirty="0">
                <a:solidFill>
                  <a:schemeClr val="tx1"/>
                </a:solidFill>
              </a:rPr>
              <a:t>What </a:t>
            </a:r>
            <a:r>
              <a:rPr sz="2800" spc="105" dirty="0">
                <a:solidFill>
                  <a:schemeClr val="tx1"/>
                </a:solidFill>
              </a:rPr>
              <a:t>is </a:t>
            </a:r>
            <a:r>
              <a:rPr sz="2800" spc="180" dirty="0">
                <a:solidFill>
                  <a:schemeClr val="tx1"/>
                </a:solidFill>
              </a:rPr>
              <a:t>Reading</a:t>
            </a:r>
            <a:r>
              <a:rPr sz="2800" spc="90" dirty="0">
                <a:solidFill>
                  <a:schemeClr val="tx1"/>
                </a:solidFill>
              </a:rPr>
              <a:t> </a:t>
            </a:r>
            <a:r>
              <a:rPr sz="2800" spc="190" dirty="0">
                <a:solidFill>
                  <a:schemeClr val="tx1"/>
                </a:solidFill>
              </a:rPr>
              <a:t>Comprehension?</a:t>
            </a:r>
            <a:endParaRPr sz="2800">
              <a:solidFill>
                <a:schemeClr val="tx1"/>
              </a:solidFill>
            </a:endParaRPr>
          </a:p>
        </p:txBody>
      </p:sp>
      <p:sp>
        <p:nvSpPr>
          <p:cNvPr id="3" name="object 3"/>
          <p:cNvSpPr txBox="1"/>
          <p:nvPr/>
        </p:nvSpPr>
        <p:spPr>
          <a:xfrm>
            <a:off x="154939" y="914400"/>
            <a:ext cx="8684261" cy="5128520"/>
          </a:xfrm>
          <a:prstGeom prst="rect">
            <a:avLst/>
          </a:prstGeom>
        </p:spPr>
        <p:txBody>
          <a:bodyPr vert="horz" wrap="square" lIns="0" tIns="12065" rIns="0" bIns="0" rtlCol="0">
            <a:spAutoFit/>
          </a:bodyPr>
          <a:lstStyle/>
          <a:p>
            <a:pPr marL="355600" marR="177800" indent="-342900">
              <a:lnSpc>
                <a:spcPct val="117500"/>
              </a:lnSpc>
              <a:spcBef>
                <a:spcPts val="95"/>
              </a:spcBef>
              <a:buChar char="•"/>
              <a:tabLst>
                <a:tab pos="354965" algn="l"/>
                <a:tab pos="355600" algn="l"/>
              </a:tabLst>
            </a:pPr>
            <a:r>
              <a:rPr sz="2800" b="1" i="1" spc="250" dirty="0">
                <a:latin typeface="Arial"/>
                <a:cs typeface="Arial"/>
              </a:rPr>
              <a:t>According to Webster's Dictionary,  comprehension is "the capacity for  understanding fully; the act or  action of grasping with the  intellect."</a:t>
            </a:r>
            <a:endParaRPr sz="2800" b="1" i="1" spc="250">
              <a:latin typeface="Arial"/>
              <a:cs typeface="Arial"/>
            </a:endParaRPr>
          </a:p>
          <a:p>
            <a:pPr marL="355600" marR="5080" indent="-342900">
              <a:lnSpc>
                <a:spcPct val="117500"/>
              </a:lnSpc>
              <a:spcBef>
                <a:spcPts val="595"/>
              </a:spcBef>
              <a:buChar char="•"/>
              <a:tabLst>
                <a:tab pos="354965" algn="l"/>
                <a:tab pos="355600" algn="l"/>
              </a:tabLst>
            </a:pPr>
            <a:r>
              <a:rPr sz="2800" b="1" i="1" spc="250" dirty="0">
                <a:latin typeface="Arial"/>
                <a:cs typeface="Arial"/>
              </a:rPr>
              <a:t>Webster also tells us that reading is  "to receive or take in the sense of  (as letters or symbols) by scanning;  to understand the meaning of  written or printed matter; to learn  from what one has seen or found in  writing or printing.</a:t>
            </a:r>
            <a:endParaRPr sz="2800" b="1" i="1" spc="250">
              <a:latin typeface="Arial"/>
              <a:cs typeface="Arial"/>
            </a:endParaRPr>
          </a:p>
        </p:txBody>
      </p:sp>
    </p:spTree>
  </p:cSld>
  <p:clrMapOvr>
    <a:masterClrMapping/>
  </p:clrMapOvr>
  <p:transition>
    <p:strip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8738" y="304800"/>
            <a:ext cx="8836661" cy="5274008"/>
          </a:xfrm>
          <a:prstGeom prst="rect">
            <a:avLst/>
          </a:prstGeom>
        </p:spPr>
        <p:txBody>
          <a:bodyPr vert="horz" wrap="square" lIns="0" tIns="12700" rIns="0" bIns="0" rtlCol="0">
            <a:spAutoFit/>
          </a:bodyPr>
          <a:lstStyle/>
          <a:p>
            <a:pPr marL="12700">
              <a:lnSpc>
                <a:spcPct val="100000"/>
              </a:lnSpc>
              <a:spcBef>
                <a:spcPts val="100"/>
              </a:spcBef>
            </a:pPr>
            <a:r>
              <a:rPr sz="2800" b="1" i="1" spc="250" dirty="0">
                <a:latin typeface="Arial"/>
                <a:cs typeface="Arial"/>
              </a:rPr>
              <a:t>Skills for increasing comprehension:</a:t>
            </a:r>
            <a:endParaRPr sz="2800" b="1" i="1" spc="250">
              <a:latin typeface="Arial"/>
              <a:cs typeface="Arial"/>
            </a:endParaRPr>
          </a:p>
          <a:p>
            <a:pPr>
              <a:lnSpc>
                <a:spcPct val="100000"/>
              </a:lnSpc>
              <a:spcBef>
                <a:spcPts val="40"/>
              </a:spcBef>
            </a:pPr>
            <a:endParaRPr sz="2800" b="1" i="1" spc="250">
              <a:latin typeface="Arial"/>
              <a:cs typeface="Arial"/>
            </a:endParaRPr>
          </a:p>
          <a:p>
            <a:pPr marL="431800" marR="2313305" indent="-342900">
              <a:lnSpc>
                <a:spcPct val="117300"/>
              </a:lnSpc>
              <a:spcBef>
                <a:spcPts val="5"/>
              </a:spcBef>
              <a:buAutoNum type="arabicPeriod"/>
              <a:tabLst>
                <a:tab pos="562610" algn="l"/>
              </a:tabLst>
            </a:pPr>
            <a:r>
              <a:rPr sz="2800" b="1" i="1" spc="250" dirty="0">
                <a:latin typeface="Arial"/>
                <a:cs typeface="Arial"/>
              </a:rPr>
              <a:t>Finding main ideas and  supporting details/evidence</a:t>
            </a:r>
            <a:endParaRPr sz="2800" b="1" i="1" spc="250">
              <a:latin typeface="Arial"/>
              <a:cs typeface="Arial"/>
            </a:endParaRPr>
          </a:p>
          <a:p>
            <a:pPr marL="431800" marR="1470025" indent="-342900">
              <a:lnSpc>
                <a:spcPct val="117300"/>
              </a:lnSpc>
              <a:spcBef>
                <a:spcPts val="690"/>
              </a:spcBef>
              <a:buAutoNum type="arabicPeriod"/>
              <a:tabLst>
                <a:tab pos="562610" algn="l"/>
              </a:tabLst>
            </a:pPr>
            <a:r>
              <a:rPr sz="2800" b="1" i="1" spc="250" dirty="0">
                <a:latin typeface="Arial"/>
                <a:cs typeface="Arial"/>
              </a:rPr>
              <a:t>Making inferences and drawing  conclusions</a:t>
            </a:r>
            <a:endParaRPr sz="2800" b="1" i="1" spc="250">
              <a:latin typeface="Arial"/>
              <a:cs typeface="Arial"/>
            </a:endParaRPr>
          </a:p>
          <a:p>
            <a:pPr marL="431800" marR="1846580" indent="-342900">
              <a:lnSpc>
                <a:spcPct val="117000"/>
              </a:lnSpc>
              <a:spcBef>
                <a:spcPts val="710"/>
              </a:spcBef>
              <a:buAutoNum type="arabicPeriod"/>
              <a:tabLst>
                <a:tab pos="562610" algn="l"/>
              </a:tabLst>
            </a:pPr>
            <a:r>
              <a:rPr sz="2800" b="1" i="1" spc="250" dirty="0">
                <a:latin typeface="Arial"/>
                <a:cs typeface="Arial"/>
              </a:rPr>
              <a:t>Recognizing a text's patterns  of organization</a:t>
            </a:r>
            <a:endParaRPr sz="2800" b="1" i="1" spc="250">
              <a:latin typeface="Arial"/>
              <a:cs typeface="Arial"/>
            </a:endParaRPr>
          </a:p>
          <a:p>
            <a:pPr marL="431800" indent="-342900">
              <a:lnSpc>
                <a:spcPct val="100000"/>
              </a:lnSpc>
              <a:spcBef>
                <a:spcPts val="1280"/>
              </a:spcBef>
              <a:buAutoNum type="arabicPeriod"/>
              <a:tabLst>
                <a:tab pos="562610" algn="l"/>
              </a:tabLst>
            </a:pPr>
            <a:r>
              <a:rPr sz="2800" b="1" i="1" spc="250" dirty="0">
                <a:latin typeface="Arial"/>
                <a:cs typeface="Arial"/>
              </a:rPr>
              <a:t>Summarizing/Paraphrasing</a:t>
            </a:r>
            <a:endParaRPr sz="2800" b="1" i="1" spc="250">
              <a:latin typeface="Arial"/>
              <a:cs typeface="Arial"/>
            </a:endParaRPr>
          </a:p>
          <a:p>
            <a:pPr marL="431800" indent="-342900">
              <a:lnSpc>
                <a:spcPct val="100000"/>
              </a:lnSpc>
              <a:spcBef>
                <a:spcPts val="1270"/>
              </a:spcBef>
              <a:buAutoNum type="arabicPeriod"/>
              <a:tabLst>
                <a:tab pos="562610" algn="l"/>
              </a:tabLst>
            </a:pPr>
            <a:r>
              <a:rPr sz="2800" b="1" i="1" spc="250" dirty="0">
                <a:latin typeface="Arial"/>
                <a:cs typeface="Arial"/>
              </a:rPr>
              <a:t>Reading for Information/details</a:t>
            </a:r>
            <a:endParaRPr sz="2800" b="1" i="1" spc="250">
              <a:latin typeface="Arial"/>
              <a:cs typeface="Arial"/>
            </a:endParaRP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8738" y="304800"/>
            <a:ext cx="8836661" cy="5697457"/>
          </a:xfrm>
          <a:prstGeom prst="rect">
            <a:avLst/>
          </a:prstGeom>
        </p:spPr>
        <p:txBody>
          <a:bodyPr vert="horz" wrap="square" lIns="0" tIns="12700" rIns="0" bIns="0" rtlCol="0">
            <a:spAutoFit/>
          </a:bodyPr>
          <a:lstStyle/>
          <a:p>
            <a:pPr marL="12700">
              <a:lnSpc>
                <a:spcPct val="100000"/>
              </a:lnSpc>
              <a:spcBef>
                <a:spcPts val="100"/>
              </a:spcBef>
            </a:pPr>
            <a:r>
              <a:rPr sz="2800" b="1" i="1" spc="250" dirty="0">
                <a:latin typeface="Arial"/>
                <a:cs typeface="Arial"/>
              </a:rPr>
              <a:t>Skills for increasing comprehension:</a:t>
            </a:r>
            <a:endParaRPr sz="2800" b="1" i="1" spc="250">
              <a:latin typeface="Arial"/>
              <a:cs typeface="Arial"/>
            </a:endParaRPr>
          </a:p>
          <a:p>
            <a:pPr>
              <a:lnSpc>
                <a:spcPct val="100000"/>
              </a:lnSpc>
              <a:spcBef>
                <a:spcPts val="50"/>
              </a:spcBef>
            </a:pPr>
            <a:endParaRPr sz="2800" b="1" i="1" spc="250">
              <a:latin typeface="Arial"/>
              <a:cs typeface="Arial"/>
            </a:endParaRPr>
          </a:p>
          <a:p>
            <a:pPr marL="431800" marR="1285875" indent="-342900">
              <a:lnSpc>
                <a:spcPct val="117300"/>
              </a:lnSpc>
              <a:buAutoNum type="arabicPeriod" startAt="6"/>
              <a:tabLst>
                <a:tab pos="562610" algn="l"/>
              </a:tabLst>
            </a:pPr>
            <a:r>
              <a:rPr sz="2800" b="1" i="1" spc="250" dirty="0">
                <a:latin typeface="Arial"/>
                <a:cs typeface="Arial"/>
              </a:rPr>
              <a:t>Reading and Interpreting non-  prose forms (e.g., graphs, tables,  charts, diagrams)</a:t>
            </a:r>
            <a:endParaRPr sz="2800" b="1" i="1" spc="250">
              <a:latin typeface="Arial"/>
              <a:cs typeface="Arial"/>
            </a:endParaRPr>
          </a:p>
          <a:p>
            <a:pPr marL="431800" marR="2122805" indent="-342900">
              <a:lnSpc>
                <a:spcPct val="117300"/>
              </a:lnSpc>
              <a:spcBef>
                <a:spcPts val="685"/>
              </a:spcBef>
              <a:buAutoNum type="arabicPeriod" startAt="6"/>
              <a:tabLst>
                <a:tab pos="562610" algn="l"/>
              </a:tabLst>
            </a:pPr>
            <a:r>
              <a:rPr sz="2800" b="1" i="1" spc="250" dirty="0">
                <a:latin typeface="Arial"/>
                <a:cs typeface="Arial"/>
              </a:rPr>
              <a:t>Understanding opinions and  detecting biases</a:t>
            </a:r>
            <a:endParaRPr sz="2800" b="1" i="1" spc="250">
              <a:latin typeface="Arial"/>
              <a:cs typeface="Arial"/>
            </a:endParaRPr>
          </a:p>
          <a:p>
            <a:pPr marL="431800" indent="-342900">
              <a:lnSpc>
                <a:spcPct val="100000"/>
              </a:lnSpc>
              <a:spcBef>
                <a:spcPts val="1265"/>
              </a:spcBef>
              <a:buAutoNum type="arabicPeriod" startAt="6"/>
              <a:tabLst>
                <a:tab pos="562610" algn="l"/>
              </a:tabLst>
            </a:pPr>
            <a:r>
              <a:rPr sz="2800" b="1" i="1" spc="250" dirty="0">
                <a:latin typeface="Arial"/>
                <a:cs typeface="Arial"/>
              </a:rPr>
              <a:t>Identifying tone, mood and style</a:t>
            </a:r>
            <a:endParaRPr sz="2800" b="1" i="1" spc="250">
              <a:latin typeface="Arial"/>
              <a:cs typeface="Arial"/>
            </a:endParaRPr>
          </a:p>
          <a:p>
            <a:pPr marL="431800" marR="1289685" indent="-342900">
              <a:lnSpc>
                <a:spcPct val="117200"/>
              </a:lnSpc>
              <a:spcBef>
                <a:spcPts val="700"/>
              </a:spcBef>
              <a:buAutoNum type="arabicPeriod" startAt="6"/>
              <a:tabLst>
                <a:tab pos="562610" algn="l"/>
              </a:tabLst>
            </a:pPr>
            <a:r>
              <a:rPr sz="2800" b="1" i="1" spc="250" dirty="0">
                <a:latin typeface="Arial"/>
                <a:cs typeface="Arial"/>
              </a:rPr>
              <a:t>Rhetorical patterns such as  (comparison-contrast, cause and  effect, description and  narration)</a:t>
            </a:r>
            <a:endParaRPr sz="2800" b="1" i="1" spc="250">
              <a:latin typeface="Arial"/>
              <a:cs typeface="Arial"/>
            </a:endParaRPr>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7161530" cy="574040"/>
          </a:xfrm>
          <a:prstGeom prst="rect">
            <a:avLst/>
          </a:prstGeom>
        </p:spPr>
        <p:txBody>
          <a:bodyPr vert="horz" wrap="square" lIns="0" tIns="12700" rIns="0" bIns="0" rtlCol="0">
            <a:spAutoFit/>
          </a:bodyPr>
          <a:lstStyle/>
          <a:p>
            <a:pPr marL="12700">
              <a:lnSpc>
                <a:spcPct val="100000"/>
              </a:lnSpc>
              <a:spcBef>
                <a:spcPts val="100"/>
              </a:spcBef>
              <a:tabLst>
                <a:tab pos="2806700" algn="l"/>
              </a:tabLst>
            </a:pPr>
            <a:r>
              <a:rPr spc="235" dirty="0">
                <a:solidFill>
                  <a:schemeClr val="tx1"/>
                </a:solidFill>
              </a:rPr>
              <a:t>Levels</a:t>
            </a:r>
            <a:r>
              <a:rPr spc="605" dirty="0">
                <a:solidFill>
                  <a:schemeClr val="tx1"/>
                </a:solidFill>
              </a:rPr>
              <a:t> </a:t>
            </a:r>
            <a:r>
              <a:rPr spc="140" dirty="0">
                <a:solidFill>
                  <a:schemeClr val="tx1"/>
                </a:solidFill>
              </a:rPr>
              <a:t>of	</a:t>
            </a:r>
            <a:r>
              <a:rPr spc="260" dirty="0">
                <a:solidFill>
                  <a:schemeClr val="tx1"/>
                </a:solidFill>
              </a:rPr>
              <a:t>Comprehension</a:t>
            </a:r>
          </a:p>
        </p:txBody>
      </p:sp>
      <p:sp>
        <p:nvSpPr>
          <p:cNvPr id="3" name="object 3"/>
          <p:cNvSpPr txBox="1"/>
          <p:nvPr/>
        </p:nvSpPr>
        <p:spPr>
          <a:xfrm>
            <a:off x="383540" y="1295400"/>
            <a:ext cx="8531860" cy="4176721"/>
          </a:xfrm>
          <a:prstGeom prst="rect">
            <a:avLst/>
          </a:prstGeom>
        </p:spPr>
        <p:txBody>
          <a:bodyPr vert="horz" wrap="square" lIns="0" tIns="12065" rIns="0" bIns="0" rtlCol="0">
            <a:spAutoFit/>
          </a:bodyPr>
          <a:lstStyle/>
          <a:p>
            <a:pPr marL="355600" marR="5080" indent="-342900">
              <a:lnSpc>
                <a:spcPct val="117500"/>
              </a:lnSpc>
              <a:spcBef>
                <a:spcPts val="95"/>
              </a:spcBef>
              <a:buChar char="•"/>
              <a:tabLst>
                <a:tab pos="354965" algn="l"/>
                <a:tab pos="355600" algn="l"/>
              </a:tabLst>
            </a:pPr>
            <a:r>
              <a:rPr sz="2800" b="1" i="1" spc="250" dirty="0">
                <a:latin typeface="Arial"/>
                <a:cs typeface="Arial"/>
              </a:rPr>
              <a:t>The t hree levels of  comprehension, or sophistication  of thinking, are presented in the  following hierarchy from the</a:t>
            </a:r>
            <a:endParaRPr sz="2800" b="1" i="1" spc="250">
              <a:latin typeface="Arial"/>
              <a:cs typeface="Arial"/>
            </a:endParaRPr>
          </a:p>
          <a:p>
            <a:pPr marL="355600" marR="127635">
              <a:lnSpc>
                <a:spcPct val="117400"/>
              </a:lnSpc>
              <a:spcBef>
                <a:spcPts val="5"/>
              </a:spcBef>
            </a:pPr>
            <a:r>
              <a:rPr sz="2800" b="1" i="1" spc="250" dirty="0">
                <a:latin typeface="Arial"/>
                <a:cs typeface="Arial"/>
              </a:rPr>
              <a:t>least to the most sophisticated  level of </a:t>
            </a:r>
            <a:r>
              <a:rPr sz="2800" b="1" i="1" spc="250">
                <a:latin typeface="Arial"/>
                <a:cs typeface="Arial"/>
              </a:rPr>
              <a:t>reading</a:t>
            </a:r>
            <a:r>
              <a:rPr sz="2800" b="1" i="1" spc="250" smtClean="0">
                <a:latin typeface="Arial"/>
                <a:cs typeface="Arial"/>
              </a:rPr>
              <a:t>.</a:t>
            </a:r>
            <a:endParaRPr sz="2800" b="1" i="1" spc="250">
              <a:latin typeface="Arial"/>
              <a:cs typeface="Arial"/>
            </a:endParaRPr>
          </a:p>
          <a:p>
            <a:pPr marL="12700" marR="364490">
              <a:lnSpc>
                <a:spcPct val="138200"/>
              </a:lnSpc>
              <a:spcBef>
                <a:spcPts val="5"/>
              </a:spcBef>
            </a:pPr>
            <a:r>
              <a:rPr sz="2800" b="1" i="1" spc="250" dirty="0">
                <a:latin typeface="Arial"/>
                <a:cs typeface="Arial"/>
              </a:rPr>
              <a:t>Least = surface, simple reading  Most = in-depth, complex reading</a:t>
            </a:r>
            <a:endParaRPr sz="2800" b="1" i="1" spc="250">
              <a:latin typeface="Arial"/>
              <a:cs typeface="Arial"/>
            </a:endParaRP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2819400" cy="574040"/>
          </a:xfrm>
          <a:prstGeom prst="rect">
            <a:avLst/>
          </a:prstGeom>
        </p:spPr>
        <p:txBody>
          <a:bodyPr vert="horz" wrap="square" lIns="0" tIns="12700" rIns="0" bIns="0" rtlCol="0">
            <a:spAutoFit/>
          </a:bodyPr>
          <a:lstStyle/>
          <a:p>
            <a:pPr marL="12700">
              <a:lnSpc>
                <a:spcPct val="100000"/>
              </a:lnSpc>
              <a:spcBef>
                <a:spcPts val="100"/>
              </a:spcBef>
            </a:pPr>
            <a:r>
              <a:rPr spc="225" dirty="0">
                <a:solidFill>
                  <a:schemeClr val="tx1"/>
                </a:solidFill>
              </a:rPr>
              <a:t>Level</a:t>
            </a:r>
            <a:r>
              <a:rPr spc="530" dirty="0">
                <a:solidFill>
                  <a:schemeClr val="tx1"/>
                </a:solidFill>
              </a:rPr>
              <a:t> </a:t>
            </a:r>
            <a:r>
              <a:rPr spc="190" dirty="0">
                <a:solidFill>
                  <a:schemeClr val="tx1"/>
                </a:solidFill>
              </a:rPr>
              <a:t>One</a:t>
            </a:r>
          </a:p>
        </p:txBody>
      </p:sp>
      <p:sp>
        <p:nvSpPr>
          <p:cNvPr id="3" name="object 3"/>
          <p:cNvSpPr txBox="1"/>
          <p:nvPr/>
        </p:nvSpPr>
        <p:spPr>
          <a:xfrm>
            <a:off x="78738" y="1219199"/>
            <a:ext cx="8836661" cy="5113259"/>
          </a:xfrm>
          <a:prstGeom prst="rect">
            <a:avLst/>
          </a:prstGeom>
        </p:spPr>
        <p:txBody>
          <a:bodyPr vert="horz" wrap="square" lIns="0" tIns="152400" rIns="0" bIns="0" rtlCol="0">
            <a:spAutoFit/>
          </a:bodyPr>
          <a:lstStyle/>
          <a:p>
            <a:pPr marL="12700">
              <a:lnSpc>
                <a:spcPct val="100000"/>
              </a:lnSpc>
              <a:spcBef>
                <a:spcPts val="1200"/>
              </a:spcBef>
            </a:pPr>
            <a:r>
              <a:rPr sz="2400" b="1" i="1" spc="250" dirty="0">
                <a:latin typeface="Arial"/>
                <a:cs typeface="Arial"/>
              </a:rPr>
              <a:t>LITER A L - what is actually stated.</a:t>
            </a:r>
            <a:endParaRPr sz="2400" b="1" i="1" spc="250">
              <a:latin typeface="Arial"/>
              <a:cs typeface="Arial"/>
            </a:endParaRPr>
          </a:p>
          <a:p>
            <a:pPr marL="355600" indent="-342900">
              <a:lnSpc>
                <a:spcPct val="100000"/>
              </a:lnSpc>
              <a:spcBef>
                <a:spcPts val="1100"/>
              </a:spcBef>
              <a:buChar char="•"/>
              <a:tabLst>
                <a:tab pos="354965" algn="l"/>
                <a:tab pos="355600" algn="l"/>
              </a:tabLst>
            </a:pPr>
            <a:r>
              <a:rPr sz="2400" b="1" i="1" spc="250" dirty="0">
                <a:latin typeface="Arial"/>
                <a:cs typeface="Arial"/>
              </a:rPr>
              <a:t>Facts and details</a:t>
            </a:r>
            <a:endParaRPr sz="2400" b="1" i="1" spc="250">
              <a:latin typeface="Arial"/>
              <a:cs typeface="Arial"/>
            </a:endParaRPr>
          </a:p>
          <a:p>
            <a:pPr marL="355600" indent="-342900">
              <a:lnSpc>
                <a:spcPct val="100000"/>
              </a:lnSpc>
              <a:spcBef>
                <a:spcPts val="1110"/>
              </a:spcBef>
              <a:buChar char="•"/>
              <a:tabLst>
                <a:tab pos="354965" algn="l"/>
                <a:tab pos="355600" algn="l"/>
              </a:tabLst>
            </a:pPr>
            <a:r>
              <a:rPr sz="2400" b="1" i="1" spc="250" dirty="0">
                <a:latin typeface="Arial"/>
                <a:cs typeface="Arial"/>
              </a:rPr>
              <a:t>Rote learning and memorization</a:t>
            </a:r>
            <a:endParaRPr sz="2400" b="1" i="1" spc="250">
              <a:latin typeface="Arial"/>
              <a:cs typeface="Arial"/>
            </a:endParaRPr>
          </a:p>
          <a:p>
            <a:pPr marL="355600" indent="-342900">
              <a:lnSpc>
                <a:spcPct val="100000"/>
              </a:lnSpc>
              <a:spcBef>
                <a:spcPts val="1100"/>
              </a:spcBef>
              <a:buChar char="•"/>
              <a:tabLst>
                <a:tab pos="354965" algn="l"/>
                <a:tab pos="355600" algn="l"/>
              </a:tabLst>
            </a:pPr>
            <a:r>
              <a:rPr sz="2400" b="1" i="1" spc="250" dirty="0">
                <a:latin typeface="Arial"/>
                <a:cs typeface="Arial"/>
              </a:rPr>
              <a:t>Surface understanding only</a:t>
            </a:r>
            <a:endParaRPr sz="2400" b="1" i="1" spc="250">
              <a:latin typeface="Arial"/>
              <a:cs typeface="Arial"/>
            </a:endParaRPr>
          </a:p>
          <a:p>
            <a:pPr>
              <a:lnSpc>
                <a:spcPct val="100000"/>
              </a:lnSpc>
              <a:spcBef>
                <a:spcPts val="30"/>
              </a:spcBef>
            </a:pPr>
            <a:endParaRPr sz="2400" b="1" i="1" spc="250">
              <a:latin typeface="Arial"/>
              <a:cs typeface="Arial"/>
            </a:endParaRPr>
          </a:p>
          <a:p>
            <a:pPr marL="355600" marR="5080" indent="-342900">
              <a:lnSpc>
                <a:spcPct val="117500"/>
              </a:lnSpc>
            </a:pPr>
            <a:r>
              <a:rPr sz="2400" b="1" i="1" spc="250" dirty="0">
                <a:latin typeface="Arial"/>
                <a:cs typeface="Arial"/>
              </a:rPr>
              <a:t>TESTS in this category are objective  tests dealing with true / false, multiple  choice and fill-in-the blank questions.</a:t>
            </a:r>
            <a:endParaRPr sz="2400" b="1" i="1" spc="250">
              <a:latin typeface="Arial"/>
              <a:cs typeface="Arial"/>
            </a:endParaRPr>
          </a:p>
          <a:p>
            <a:pPr marL="355600" marR="588010" indent="-342900">
              <a:lnSpc>
                <a:spcPct val="117700"/>
              </a:lnSpc>
              <a:spcBef>
                <a:spcPts val="585"/>
              </a:spcBef>
              <a:tabLst>
                <a:tab pos="4733290" algn="l"/>
              </a:tabLst>
            </a:pPr>
            <a:r>
              <a:rPr sz="2400" b="1" i="1" spc="250" dirty="0">
                <a:latin typeface="Arial"/>
                <a:cs typeface="Arial"/>
              </a:rPr>
              <a:t>Common questions used to illicit this  type of thinking are who,	w hat,</a:t>
            </a:r>
            <a:endParaRPr sz="2400" b="1" i="1" spc="250">
              <a:latin typeface="Arial"/>
              <a:cs typeface="Arial"/>
            </a:endParaRPr>
          </a:p>
          <a:p>
            <a:pPr marL="355600">
              <a:lnSpc>
                <a:spcPct val="100000"/>
              </a:lnSpc>
              <a:spcBef>
                <a:spcPts val="495"/>
              </a:spcBef>
            </a:pPr>
            <a:r>
              <a:rPr sz="2400" b="1" i="1" spc="250" dirty="0">
                <a:latin typeface="Arial"/>
                <a:cs typeface="Arial"/>
              </a:rPr>
              <a:t>when, and w here questions.</a:t>
            </a:r>
            <a:endParaRPr sz="2400" b="1" i="1" spc="250">
              <a:latin typeface="Arial"/>
              <a:cs typeface="Arial"/>
            </a:endParaRPr>
          </a:p>
        </p:txBody>
      </p:sp>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243840"/>
            <a:ext cx="2896235" cy="574040"/>
          </a:xfrm>
          <a:prstGeom prst="rect">
            <a:avLst/>
          </a:prstGeom>
        </p:spPr>
        <p:txBody>
          <a:bodyPr vert="horz" wrap="square" lIns="0" tIns="12700" rIns="0" bIns="0" rtlCol="0">
            <a:spAutoFit/>
          </a:bodyPr>
          <a:lstStyle/>
          <a:p>
            <a:pPr marL="12700">
              <a:lnSpc>
                <a:spcPct val="100000"/>
              </a:lnSpc>
              <a:spcBef>
                <a:spcPts val="100"/>
              </a:spcBef>
            </a:pPr>
            <a:r>
              <a:rPr spc="225" dirty="0">
                <a:solidFill>
                  <a:schemeClr val="tx1"/>
                </a:solidFill>
              </a:rPr>
              <a:t>Level</a:t>
            </a:r>
            <a:r>
              <a:rPr spc="525" dirty="0">
                <a:solidFill>
                  <a:schemeClr val="tx1"/>
                </a:solidFill>
              </a:rPr>
              <a:t> </a:t>
            </a:r>
            <a:r>
              <a:rPr spc="200" dirty="0">
                <a:solidFill>
                  <a:schemeClr val="tx1"/>
                </a:solidFill>
              </a:rPr>
              <a:t>Two</a:t>
            </a:r>
          </a:p>
        </p:txBody>
      </p:sp>
      <p:sp>
        <p:nvSpPr>
          <p:cNvPr id="3" name="object 3"/>
          <p:cNvSpPr txBox="1"/>
          <p:nvPr/>
        </p:nvSpPr>
        <p:spPr>
          <a:xfrm>
            <a:off x="78738" y="1143000"/>
            <a:ext cx="8836661" cy="4797788"/>
          </a:xfrm>
          <a:prstGeom prst="rect">
            <a:avLst/>
          </a:prstGeom>
        </p:spPr>
        <p:txBody>
          <a:bodyPr vert="horz" wrap="square" lIns="0" tIns="12065" rIns="0" bIns="0" rtlCol="0">
            <a:spAutoFit/>
          </a:bodyPr>
          <a:lstStyle/>
          <a:p>
            <a:pPr marL="355600" marR="5080" indent="-342900">
              <a:lnSpc>
                <a:spcPct val="117400"/>
              </a:lnSpc>
              <a:spcBef>
                <a:spcPts val="95"/>
              </a:spcBef>
            </a:pPr>
            <a:r>
              <a:rPr sz="2000" b="1" i="1" spc="250" dirty="0">
                <a:latin typeface="Arial"/>
                <a:cs typeface="Arial"/>
              </a:rPr>
              <a:t>INTER PR ETIV E - what is implied or meant,  rather than what is actually stated.</a:t>
            </a:r>
            <a:endParaRPr sz="2000" b="1" i="1" spc="250">
              <a:latin typeface="Arial"/>
              <a:cs typeface="Arial"/>
            </a:endParaRPr>
          </a:p>
          <a:p>
            <a:pPr marL="355600" indent="-342900">
              <a:lnSpc>
                <a:spcPct val="100000"/>
              </a:lnSpc>
              <a:spcBef>
                <a:spcPts val="975"/>
              </a:spcBef>
              <a:buChar char="•"/>
              <a:tabLst>
                <a:tab pos="354965" algn="l"/>
                <a:tab pos="355600" algn="l"/>
              </a:tabLst>
            </a:pPr>
            <a:r>
              <a:rPr sz="2000" b="1" i="1" spc="250" dirty="0">
                <a:latin typeface="Arial"/>
                <a:cs typeface="Arial"/>
              </a:rPr>
              <a:t>Drawing inferences</a:t>
            </a:r>
            <a:endParaRPr sz="2000" b="1" i="1" spc="250">
              <a:latin typeface="Arial"/>
              <a:cs typeface="Arial"/>
            </a:endParaRPr>
          </a:p>
          <a:p>
            <a:pPr marL="355600" indent="-342900">
              <a:lnSpc>
                <a:spcPct val="100000"/>
              </a:lnSpc>
              <a:spcBef>
                <a:spcPts val="925"/>
              </a:spcBef>
              <a:buChar char="•"/>
              <a:tabLst>
                <a:tab pos="354965" algn="l"/>
                <a:tab pos="355600" algn="l"/>
              </a:tabLst>
            </a:pPr>
            <a:r>
              <a:rPr sz="2000" b="1" i="1" spc="250" dirty="0">
                <a:latin typeface="Arial"/>
                <a:cs typeface="Arial"/>
              </a:rPr>
              <a:t>Tapping into prior knowledge / experience</a:t>
            </a:r>
            <a:endParaRPr sz="2000" b="1" i="1" spc="250">
              <a:latin typeface="Arial"/>
              <a:cs typeface="Arial"/>
            </a:endParaRPr>
          </a:p>
          <a:p>
            <a:pPr marL="355600" indent="-342900">
              <a:lnSpc>
                <a:spcPct val="100000"/>
              </a:lnSpc>
              <a:spcBef>
                <a:spcPts val="925"/>
              </a:spcBef>
              <a:buChar char="•"/>
              <a:tabLst>
                <a:tab pos="354965" algn="l"/>
                <a:tab pos="355600" algn="l"/>
              </a:tabLst>
            </a:pPr>
            <a:r>
              <a:rPr sz="2000" b="1" i="1" spc="250" dirty="0">
                <a:latin typeface="Arial"/>
                <a:cs typeface="Arial"/>
              </a:rPr>
              <a:t>Attaching new learning to old information</a:t>
            </a:r>
            <a:endParaRPr sz="2000" b="1" i="1" spc="250">
              <a:latin typeface="Arial"/>
              <a:cs typeface="Arial"/>
            </a:endParaRPr>
          </a:p>
          <a:p>
            <a:pPr marL="355600" indent="-342900">
              <a:lnSpc>
                <a:spcPct val="100000"/>
              </a:lnSpc>
              <a:spcBef>
                <a:spcPts val="925"/>
              </a:spcBef>
              <a:buChar char="•"/>
              <a:tabLst>
                <a:tab pos="354965" algn="l"/>
                <a:tab pos="355600" algn="l"/>
              </a:tabLst>
            </a:pPr>
            <a:r>
              <a:rPr sz="2000" b="1" i="1" spc="250" dirty="0">
                <a:latin typeface="Arial"/>
                <a:cs typeface="Arial"/>
              </a:rPr>
              <a:t>Making logical leaps and educated guesses</a:t>
            </a:r>
            <a:endParaRPr sz="2000" b="1" i="1" spc="250">
              <a:latin typeface="Arial"/>
              <a:cs typeface="Arial"/>
            </a:endParaRPr>
          </a:p>
          <a:p>
            <a:pPr marR="889000" indent="12700">
              <a:lnSpc>
                <a:spcPct val="117400"/>
              </a:lnSpc>
              <a:spcBef>
                <a:spcPts val="555"/>
              </a:spcBef>
            </a:pPr>
            <a:r>
              <a:rPr sz="2000" b="1" i="1" spc="250" dirty="0">
                <a:latin typeface="Arial"/>
                <a:cs typeface="Arial"/>
              </a:rPr>
              <a:t>Reading between the lines to determine  what is meant by what </a:t>
            </a:r>
            <a:r>
              <a:rPr sz="2000" b="1" i="1" spc="250">
                <a:latin typeface="Arial"/>
                <a:cs typeface="Arial"/>
              </a:rPr>
              <a:t>is stated.</a:t>
            </a:r>
            <a:endParaRPr lang="en-GB" sz="2000" b="1" i="1" spc="250" dirty="0">
              <a:latin typeface="Arial"/>
              <a:cs typeface="Arial"/>
            </a:endParaRPr>
          </a:p>
          <a:p>
            <a:pPr marR="889000" indent="12700">
              <a:lnSpc>
                <a:spcPct val="117400"/>
              </a:lnSpc>
              <a:spcBef>
                <a:spcPts val="555"/>
              </a:spcBef>
            </a:pPr>
            <a:r>
              <a:rPr sz="2000" b="1" i="1" spc="250">
                <a:latin typeface="Arial"/>
                <a:cs typeface="Arial"/>
              </a:rPr>
              <a:t>TESTS </a:t>
            </a:r>
            <a:r>
              <a:rPr sz="2000" b="1" i="1" spc="250" dirty="0">
                <a:latin typeface="Arial"/>
                <a:cs typeface="Arial"/>
              </a:rPr>
              <a:t>in this category are subjective, and  the types of questions asked are open-  ended, thought-provoking questions like  </a:t>
            </a:r>
            <a:r>
              <a:rPr sz="2000" b="1" i="1" spc="250">
                <a:latin typeface="Arial"/>
                <a:cs typeface="Arial"/>
              </a:rPr>
              <a:t>why,</a:t>
            </a:r>
            <a:endParaRPr lang="en-GB" sz="2000" b="1" i="1" spc="250" dirty="0">
              <a:latin typeface="Arial"/>
              <a:cs typeface="Arial"/>
            </a:endParaRPr>
          </a:p>
          <a:p>
            <a:pPr marR="889000" indent="12700">
              <a:lnSpc>
                <a:spcPct val="117400"/>
              </a:lnSpc>
              <a:spcBef>
                <a:spcPts val="555"/>
              </a:spcBef>
            </a:pPr>
            <a:r>
              <a:rPr sz="2000" b="1" i="1" spc="250">
                <a:latin typeface="Arial"/>
                <a:cs typeface="Arial"/>
              </a:rPr>
              <a:t> what</a:t>
            </a:r>
            <a:r>
              <a:rPr lang="en-GB" sz="2000" b="1" i="1" spc="250" dirty="0">
                <a:latin typeface="Arial"/>
                <a:cs typeface="Arial"/>
              </a:rPr>
              <a:t> </a:t>
            </a:r>
            <a:r>
              <a:rPr sz="2000" b="1" i="1" spc="250">
                <a:latin typeface="Arial"/>
                <a:cs typeface="Arial"/>
              </a:rPr>
              <a:t>if</a:t>
            </a:r>
            <a:r>
              <a:rPr sz="2000" b="1" i="1" spc="250" dirty="0">
                <a:latin typeface="Arial"/>
                <a:cs typeface="Arial"/>
              </a:rPr>
              <a:t>, and how .</a:t>
            </a:r>
            <a:endParaRPr sz="2000" b="1" i="1" spc="250">
              <a:latin typeface="Arial"/>
              <a:cs typeface="Arial"/>
            </a:endParaRPr>
          </a:p>
        </p:txBody>
      </p:sp>
    </p:spTree>
  </p:cSld>
  <p:clrMapOvr>
    <a:masterClrMapping/>
  </p:clrMapOvr>
  <p:transition>
    <p:diamon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TotalTime>
  <Words>1188</Words>
  <Application>Microsoft Office PowerPoint</Application>
  <PresentationFormat>On-screen Show (4:3)</PresentationFormat>
  <Paragraphs>90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READING COMPREHENSION  By Tanveer Ahmed Visiting Lecturer The Islamia University of Bahawalpur</vt:lpstr>
      <vt:lpstr>Reading Is Important:</vt:lpstr>
      <vt:lpstr>Motivation Is Necessary:</vt:lpstr>
      <vt:lpstr>What is Reading Comprehension?</vt:lpstr>
      <vt:lpstr>Slide 5</vt:lpstr>
      <vt:lpstr>Slide 6</vt:lpstr>
      <vt:lpstr>Levels of Comprehension</vt:lpstr>
      <vt:lpstr>Level One</vt:lpstr>
      <vt:lpstr>Level Two</vt:lpstr>
      <vt:lpstr>Level Three</vt:lpstr>
      <vt:lpstr>Identifying Topics,  Main Ideas, and  Supporting Details</vt:lpstr>
      <vt:lpstr>Slide 12</vt:lpstr>
      <vt:lpstr>Slide 13</vt:lpstr>
      <vt:lpstr>Grasping the Main Idea:</vt:lpstr>
      <vt:lpstr>Grasping the Main Idea:</vt:lpstr>
      <vt:lpstr>Identifying the Topic:</vt:lpstr>
      <vt:lpstr>Identifying the Topic:</vt:lpstr>
      <vt:lpstr>Slide 18</vt:lpstr>
      <vt:lpstr>Exercise:</vt:lpstr>
      <vt:lpstr>Answer: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 A C K</dc:creator>
  <cp:lastModifiedBy>CLASSIC</cp:lastModifiedBy>
  <cp:revision>7</cp:revision>
  <dcterms:created xsi:type="dcterms:W3CDTF">2018-01-23T15:23:51Z</dcterms:created>
  <dcterms:modified xsi:type="dcterms:W3CDTF">2020-03-29T21:01:45Z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2012-02-22T00:00:00Z</vt:filetime>
  </property>
  <property fmtid="{D5CDD505-2E9C-101B-9397-08002B2CF9AE}" pid="3" name="Creator">
    <vt:lpwstr>Impress</vt:lpwstr>
  </property>
  <property fmtid="{D5CDD505-2E9C-101B-9397-08002B2CF9AE}" pid="4" name="LastSaved">
    <vt:filetime>2012-02-22T00:00:00Z</vt:filetime>
  </property>
</Properties>
</file>